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316" r:id="rId2"/>
    <p:sldId id="285" r:id="rId3"/>
    <p:sldId id="318" r:id="rId4"/>
    <p:sldId id="355" r:id="rId5"/>
    <p:sldId id="356" r:id="rId6"/>
    <p:sldId id="357" r:id="rId7"/>
    <p:sldId id="358" r:id="rId8"/>
    <p:sldId id="304" r:id="rId9"/>
    <p:sldId id="322" r:id="rId10"/>
    <p:sldId id="259" r:id="rId11"/>
    <p:sldId id="261" r:id="rId12"/>
    <p:sldId id="359" r:id="rId13"/>
    <p:sldId id="343" r:id="rId14"/>
    <p:sldId id="344" r:id="rId15"/>
    <p:sldId id="319" r:id="rId16"/>
    <p:sldId id="320" r:id="rId17"/>
    <p:sldId id="345" r:id="rId18"/>
    <p:sldId id="346" r:id="rId19"/>
    <p:sldId id="347" r:id="rId20"/>
    <p:sldId id="348" r:id="rId21"/>
    <p:sldId id="349" r:id="rId22"/>
    <p:sldId id="350" r:id="rId23"/>
    <p:sldId id="351" r:id="rId24"/>
    <p:sldId id="352" r:id="rId25"/>
    <p:sldId id="353" r:id="rId26"/>
    <p:sldId id="354" r:id="rId27"/>
    <p:sldId id="332" r:id="rId28"/>
    <p:sldId id="312" r:id="rId29"/>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VnAvantH"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AvantH"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AvantH"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AvantH"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AvantH" pitchFamily="34" charset="0"/>
        <a:ea typeface="+mn-ea"/>
        <a:cs typeface="+mn-cs"/>
      </a:defRPr>
    </a:lvl5pPr>
    <a:lvl6pPr marL="2286000" algn="l" defTabSz="914400" rtl="0" eaLnBrk="1" latinLnBrk="0" hangingPunct="1">
      <a:defRPr sz="2800" b="1" kern="1200">
        <a:solidFill>
          <a:schemeClr val="tx1"/>
        </a:solidFill>
        <a:latin typeface=".VnAvantH" pitchFamily="34" charset="0"/>
        <a:ea typeface="+mn-ea"/>
        <a:cs typeface="+mn-cs"/>
      </a:defRPr>
    </a:lvl6pPr>
    <a:lvl7pPr marL="2743200" algn="l" defTabSz="914400" rtl="0" eaLnBrk="1" latinLnBrk="0" hangingPunct="1">
      <a:defRPr sz="2800" b="1" kern="1200">
        <a:solidFill>
          <a:schemeClr val="tx1"/>
        </a:solidFill>
        <a:latin typeface=".VnAvantH" pitchFamily="34" charset="0"/>
        <a:ea typeface="+mn-ea"/>
        <a:cs typeface="+mn-cs"/>
      </a:defRPr>
    </a:lvl7pPr>
    <a:lvl8pPr marL="3200400" algn="l" defTabSz="914400" rtl="0" eaLnBrk="1" latinLnBrk="0" hangingPunct="1">
      <a:defRPr sz="2800" b="1" kern="1200">
        <a:solidFill>
          <a:schemeClr val="tx1"/>
        </a:solidFill>
        <a:latin typeface=".VnAvantH" pitchFamily="34" charset="0"/>
        <a:ea typeface="+mn-ea"/>
        <a:cs typeface="+mn-cs"/>
      </a:defRPr>
    </a:lvl8pPr>
    <a:lvl9pPr marL="3657600" algn="l" defTabSz="914400" rtl="0" eaLnBrk="1" latinLnBrk="0" hangingPunct="1">
      <a:defRPr sz="2800" b="1" kern="1200">
        <a:solidFill>
          <a:schemeClr val="tx1"/>
        </a:solidFill>
        <a:latin typeface=".VnAvantH"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FF0066"/>
    <a:srgbClr val="660033"/>
    <a:srgbClr val="FF0000"/>
    <a:srgbClr val="0000FF"/>
    <a:srgbClr val="00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3310" autoAdjust="0"/>
  </p:normalViewPr>
  <p:slideViewPr>
    <p:cSldViewPr>
      <p:cViewPr varScale="1">
        <p:scale>
          <a:sx n="70" d="100"/>
          <a:sy n="70" d="100"/>
        </p:scale>
        <p:origin x="1180"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defRPr sz="1200" b="0">
                <a:latin typeface="Arial" panose="020B0604020202020204" pitchFamily="34" charset="0"/>
              </a:defRPr>
            </a:lvl1pPr>
          </a:lstStyle>
          <a:p>
            <a:pPr>
              <a:defRPr/>
            </a:pPr>
            <a:endParaRPr lang="en-US"/>
          </a:p>
        </p:txBody>
      </p:sp>
      <p:sp>
        <p:nvSpPr>
          <p:cNvPr id="1361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1200" b="0">
                <a:latin typeface="Arial" panose="020B0604020202020204"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spcBef>
                <a:spcPct val="0"/>
              </a:spcBef>
              <a:defRPr sz="1200" b="0">
                <a:latin typeface="Arial" panose="020B0604020202020204" pitchFamily="34" charset="0"/>
              </a:defRPr>
            </a:lvl1pPr>
          </a:lstStyle>
          <a:p>
            <a:pPr>
              <a:defRPr/>
            </a:pPr>
            <a:endParaRPr lang="en-US"/>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389A3EB7-71A6-4B17-ACF5-A1763AB8361F}" type="slidenum">
              <a:rPr lang="en-US"/>
              <a:pPr>
                <a:defRPr/>
              </a:pPr>
              <a:t>‹#›</a:t>
            </a:fld>
            <a:endParaRPr lang="en-US"/>
          </a:p>
        </p:txBody>
      </p:sp>
    </p:spTree>
    <p:extLst>
      <p:ext uri="{BB962C8B-B14F-4D97-AF65-F5344CB8AC3E}">
        <p14:creationId xmlns:p14="http://schemas.microsoft.com/office/powerpoint/2010/main" val="4214561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fld id="{F1DFCD4B-05BE-42A7-BCBE-83F2398A29A7}" type="slidenum">
              <a:rPr lang="en-US" sz="1200" b="0" smtClean="0">
                <a:latin typeface="Arial" charset="0"/>
              </a:rPr>
              <a:pPr/>
              <a:t>17</a:t>
            </a:fld>
            <a:endParaRPr lang="en-US" sz="1200" b="0"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83888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fld id="{9FA52296-7917-4B76-AA1B-7E14123CDB0B}" type="slidenum">
              <a:rPr lang="en-US" sz="1200" b="0" smtClean="0">
                <a:latin typeface="Arial" charset="0"/>
              </a:rPr>
              <a:pPr/>
              <a:t>18</a:t>
            </a:fld>
            <a:endParaRPr lang="en-US" sz="1200" b="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2443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fld id="{243F1C4A-F112-4F70-927B-2481704FEB66}" type="slidenum">
              <a:rPr lang="en-US" sz="1200" b="0" smtClean="0">
                <a:latin typeface="Arial" charset="0"/>
              </a:rPr>
              <a:pPr/>
              <a:t>19</a:t>
            </a:fld>
            <a:endParaRPr lang="en-US" sz="1200" b="0"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90147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0E8FB0-894B-4DAE-AC2F-5697133B9A8C}" type="slidenum">
              <a:rPr lang="en-US"/>
              <a:pPr>
                <a:defRPr/>
              </a:pPr>
              <a:t>‹#›</a:t>
            </a:fld>
            <a:endParaRPr lang="en-US"/>
          </a:p>
        </p:txBody>
      </p:sp>
    </p:spTree>
    <p:extLst>
      <p:ext uri="{BB962C8B-B14F-4D97-AF65-F5344CB8AC3E}">
        <p14:creationId xmlns:p14="http://schemas.microsoft.com/office/powerpoint/2010/main" val="3322442095"/>
      </p:ext>
    </p:extLst>
  </p:cSld>
  <p:clrMapOvr>
    <a:masterClrMapping/>
  </p:clrMapOvr>
  <p:transition advClick="0">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668B11-6F36-49E9-9756-73FE4D18546C}" type="slidenum">
              <a:rPr lang="en-US"/>
              <a:pPr>
                <a:defRPr/>
              </a:pPr>
              <a:t>‹#›</a:t>
            </a:fld>
            <a:endParaRPr lang="en-US"/>
          </a:p>
        </p:txBody>
      </p:sp>
    </p:spTree>
    <p:extLst>
      <p:ext uri="{BB962C8B-B14F-4D97-AF65-F5344CB8AC3E}">
        <p14:creationId xmlns:p14="http://schemas.microsoft.com/office/powerpoint/2010/main" val="2071204727"/>
      </p:ext>
    </p:extLst>
  </p:cSld>
  <p:clrMapOvr>
    <a:masterClrMapping/>
  </p:clrMapOvr>
  <p:transition advClick="0">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206E16-1914-45F7-9BCE-739F7AE09CC1}" type="slidenum">
              <a:rPr lang="en-US"/>
              <a:pPr>
                <a:defRPr/>
              </a:pPr>
              <a:t>‹#›</a:t>
            </a:fld>
            <a:endParaRPr lang="en-US"/>
          </a:p>
        </p:txBody>
      </p:sp>
    </p:spTree>
    <p:extLst>
      <p:ext uri="{BB962C8B-B14F-4D97-AF65-F5344CB8AC3E}">
        <p14:creationId xmlns:p14="http://schemas.microsoft.com/office/powerpoint/2010/main" val="361458202"/>
      </p:ext>
    </p:extLst>
  </p:cSld>
  <p:clrMapOvr>
    <a:masterClrMapping/>
  </p:clrMapOvr>
  <p:transition advClick="0">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536EC9-4706-43A2-AA4A-1B05147BBEE8}" type="slidenum">
              <a:rPr lang="en-US"/>
              <a:pPr>
                <a:defRPr/>
              </a:pPr>
              <a:t>‹#›</a:t>
            </a:fld>
            <a:endParaRPr lang="en-US"/>
          </a:p>
        </p:txBody>
      </p:sp>
    </p:spTree>
    <p:extLst>
      <p:ext uri="{BB962C8B-B14F-4D97-AF65-F5344CB8AC3E}">
        <p14:creationId xmlns:p14="http://schemas.microsoft.com/office/powerpoint/2010/main" val="1770666491"/>
      </p:ext>
    </p:extLst>
  </p:cSld>
  <p:clrMapOvr>
    <a:masterClrMapping/>
  </p:clrMapOvr>
  <p:transition advClick="0">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4FC5-2153-432E-AEB8-A0D8625D09EB}" type="slidenum">
              <a:rPr lang="en-US"/>
              <a:pPr>
                <a:defRPr/>
              </a:pPr>
              <a:t>‹#›</a:t>
            </a:fld>
            <a:endParaRPr lang="en-US"/>
          </a:p>
        </p:txBody>
      </p:sp>
    </p:spTree>
    <p:extLst>
      <p:ext uri="{BB962C8B-B14F-4D97-AF65-F5344CB8AC3E}">
        <p14:creationId xmlns:p14="http://schemas.microsoft.com/office/powerpoint/2010/main" val="4045298262"/>
      </p:ext>
    </p:extLst>
  </p:cSld>
  <p:clrMapOvr>
    <a:masterClrMapping/>
  </p:clrMapOvr>
  <p:transition advClick="0">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A280C-94A3-4F68-913C-5D999B1092C1}" type="slidenum">
              <a:rPr lang="en-US"/>
              <a:pPr>
                <a:defRPr/>
              </a:pPr>
              <a:t>‹#›</a:t>
            </a:fld>
            <a:endParaRPr lang="en-US"/>
          </a:p>
        </p:txBody>
      </p:sp>
    </p:spTree>
    <p:extLst>
      <p:ext uri="{BB962C8B-B14F-4D97-AF65-F5344CB8AC3E}">
        <p14:creationId xmlns:p14="http://schemas.microsoft.com/office/powerpoint/2010/main" val="3917182556"/>
      </p:ext>
    </p:extLst>
  </p:cSld>
  <p:clrMapOvr>
    <a:masterClrMapping/>
  </p:clrMapOvr>
  <p:transition advClick="0">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65B48-D3A9-408F-B3DF-9E3F1DA3629D}" type="slidenum">
              <a:rPr lang="en-US"/>
              <a:pPr>
                <a:defRPr/>
              </a:pPr>
              <a:t>‹#›</a:t>
            </a:fld>
            <a:endParaRPr lang="en-US"/>
          </a:p>
        </p:txBody>
      </p:sp>
    </p:spTree>
    <p:extLst>
      <p:ext uri="{BB962C8B-B14F-4D97-AF65-F5344CB8AC3E}">
        <p14:creationId xmlns:p14="http://schemas.microsoft.com/office/powerpoint/2010/main" val="3753620942"/>
      </p:ext>
    </p:extLst>
  </p:cSld>
  <p:clrMapOvr>
    <a:masterClrMapping/>
  </p:clrMapOvr>
  <p:transition advClick="0">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A1D56-F454-47C8-AAA5-65876B57FAC9}" type="slidenum">
              <a:rPr lang="en-US"/>
              <a:pPr>
                <a:defRPr/>
              </a:pPr>
              <a:t>‹#›</a:t>
            </a:fld>
            <a:endParaRPr lang="en-US"/>
          </a:p>
        </p:txBody>
      </p:sp>
    </p:spTree>
    <p:extLst>
      <p:ext uri="{BB962C8B-B14F-4D97-AF65-F5344CB8AC3E}">
        <p14:creationId xmlns:p14="http://schemas.microsoft.com/office/powerpoint/2010/main" val="1704532444"/>
      </p:ext>
    </p:extLst>
  </p:cSld>
  <p:clrMapOvr>
    <a:masterClrMapping/>
  </p:clrMapOvr>
  <p:transition advClick="0">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8CE19-DCC0-4A30-9553-D37093E3983B}" type="slidenum">
              <a:rPr lang="en-US"/>
              <a:pPr>
                <a:defRPr/>
              </a:pPr>
              <a:t>‹#›</a:t>
            </a:fld>
            <a:endParaRPr lang="en-US"/>
          </a:p>
        </p:txBody>
      </p:sp>
    </p:spTree>
    <p:extLst>
      <p:ext uri="{BB962C8B-B14F-4D97-AF65-F5344CB8AC3E}">
        <p14:creationId xmlns:p14="http://schemas.microsoft.com/office/powerpoint/2010/main" val="458123023"/>
      </p:ext>
    </p:extLst>
  </p:cSld>
  <p:clrMapOvr>
    <a:masterClrMapping/>
  </p:clrMapOvr>
  <p:transition advClick="0">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2E3BAD-DFA8-44E5-8533-67697E780D55}" type="slidenum">
              <a:rPr lang="en-US"/>
              <a:pPr>
                <a:defRPr/>
              </a:pPr>
              <a:t>‹#›</a:t>
            </a:fld>
            <a:endParaRPr lang="en-US"/>
          </a:p>
        </p:txBody>
      </p:sp>
    </p:spTree>
    <p:extLst>
      <p:ext uri="{BB962C8B-B14F-4D97-AF65-F5344CB8AC3E}">
        <p14:creationId xmlns:p14="http://schemas.microsoft.com/office/powerpoint/2010/main" val="3011560102"/>
      </p:ext>
    </p:extLst>
  </p:cSld>
  <p:clrMapOvr>
    <a:masterClrMapping/>
  </p:clrMapOvr>
  <p:transition advClick="0">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59CB69-EA12-40E7-8E97-A36A3BB636D6}" type="slidenum">
              <a:rPr lang="en-US"/>
              <a:pPr>
                <a:defRPr/>
              </a:pPr>
              <a:t>‹#›</a:t>
            </a:fld>
            <a:endParaRPr lang="en-US"/>
          </a:p>
        </p:txBody>
      </p:sp>
    </p:spTree>
    <p:extLst>
      <p:ext uri="{BB962C8B-B14F-4D97-AF65-F5344CB8AC3E}">
        <p14:creationId xmlns:p14="http://schemas.microsoft.com/office/powerpoint/2010/main" val="1208985218"/>
      </p:ext>
    </p:extLst>
  </p:cSld>
  <p:clrMapOvr>
    <a:masterClrMapping/>
  </p:clrMapOvr>
  <p:transition advClick="0">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245085-1C7A-435D-9B33-F6DB13801CB3}" type="slidenum">
              <a:rPr lang="en-US"/>
              <a:pPr>
                <a:defRPr/>
              </a:pPr>
              <a:t>‹#›</a:t>
            </a:fld>
            <a:endParaRPr lang="en-US"/>
          </a:p>
        </p:txBody>
      </p:sp>
    </p:spTree>
    <p:extLst>
      <p:ext uri="{BB962C8B-B14F-4D97-AF65-F5344CB8AC3E}">
        <p14:creationId xmlns:p14="http://schemas.microsoft.com/office/powerpoint/2010/main" val="2440800332"/>
      </p:ext>
    </p:extLst>
  </p:cSld>
  <p:clrMapOvr>
    <a:masterClrMapping/>
  </p:clrMapOvr>
  <p:transition advClick="0">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4685BE-2A12-48D5-A372-466FE310769C}" type="slidenum">
              <a:rPr lang="en-US"/>
              <a:pPr>
                <a:defRPr/>
              </a:pPr>
              <a:t>‹#›</a:t>
            </a:fld>
            <a:endParaRPr lang="en-US"/>
          </a:p>
        </p:txBody>
      </p:sp>
    </p:spTree>
    <p:extLst>
      <p:ext uri="{BB962C8B-B14F-4D97-AF65-F5344CB8AC3E}">
        <p14:creationId xmlns:p14="http://schemas.microsoft.com/office/powerpoint/2010/main" val="943144590"/>
      </p:ext>
    </p:extLst>
  </p:cSld>
  <p:clrMapOvr>
    <a:masterClrMapping/>
  </p:clrMapOvr>
  <p:transition advClick="0">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spcBef>
                <a:spcPct val="0"/>
              </a:spcBef>
              <a:defRPr sz="1400" b="0">
                <a:latin typeface="Arial" panose="020B0604020202020204" pitchFamily="34" charset="0"/>
              </a:defRPr>
            </a:lvl1pPr>
          </a:lstStyle>
          <a:p>
            <a:pPr>
              <a:defRPr/>
            </a:pPr>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latin typeface="Arial" panose="020B0604020202020204" pitchFamily="34" charset="0"/>
              </a:defRPr>
            </a:lvl1pPr>
          </a:lstStyle>
          <a:p>
            <a:pPr>
              <a:defRPr/>
            </a:pP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latin typeface="Arial" charset="0"/>
              </a:defRPr>
            </a:lvl1pPr>
          </a:lstStyle>
          <a:p>
            <a:pPr>
              <a:defRPr/>
            </a:pPr>
            <a:fld id="{2A7767EC-7F7F-42E9-9B21-8E74D07F9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advClick="0">
    <p:sndAc>
      <p:end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file:///C:\Users\Administrator\Desktop\bai%2014%20HIV\HIV_AIDS%20v&#224;%20nhung%20dieu%20can%20biet.flv.avi"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Nga%20c&#244;ng%20b&#7889;%20thu&#7889;c%20ch&#7919;a%20b&#7879;nh%20AIDS.wmv"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4.gif"/><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4.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xml"/><Relationship Id="rId4" Type="http://schemas.openxmlformats.org/officeDocument/2006/relationships/hyperlink" Target="Video%20HIV-%20N&#224;ng%20Ki&#7873;u%20N&#7905;%20B&#432;&#7899;c.wm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file:///C:\Documents%20and%20Settings\User\My%20Documents\My%20Music\Data\W4.WAV" TargetMode="External"/><Relationship Id="rId1" Type="http://schemas.openxmlformats.org/officeDocument/2006/relationships/audio" Target="../media/audio1.wav"/><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6" name="WordArt 10"/>
          <p:cNvSpPr>
            <a:spLocks noChangeArrowheads="1" noChangeShapeType="1" noTextEdit="1"/>
          </p:cNvSpPr>
          <p:nvPr/>
        </p:nvSpPr>
        <p:spPr bwMode="auto">
          <a:xfrm>
            <a:off x="1066800" y="1828800"/>
            <a:ext cx="6934200"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3300"/>
                </a:solidFill>
                <a:effectLst>
                  <a:outerShdw dist="45791" dir="3378596" algn="ctr" rotWithShape="0">
                    <a:srgbClr val="4D4D4D">
                      <a:alpha val="79999"/>
                    </a:srgbClr>
                  </a:outerShdw>
                </a:effectLst>
                <a:latin typeface="Arial"/>
                <a:cs typeface="Arial"/>
              </a:rPr>
              <a:t>Phòng chống nhiễm HIV / AIDS</a:t>
            </a:r>
          </a:p>
        </p:txBody>
      </p:sp>
      <p:sp>
        <p:nvSpPr>
          <p:cNvPr id="106507" name="WordArt 11"/>
          <p:cNvSpPr>
            <a:spLocks noChangeArrowheads="1" noChangeShapeType="1" noTextEdit="1"/>
          </p:cNvSpPr>
          <p:nvPr/>
        </p:nvSpPr>
        <p:spPr bwMode="auto">
          <a:xfrm>
            <a:off x="1066800" y="914400"/>
            <a:ext cx="26289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Tiết 22-Bài 14</a:t>
            </a:r>
          </a:p>
        </p:txBody>
      </p:sp>
      <p:sp>
        <p:nvSpPr>
          <p:cNvPr id="4" name="TextBox 1"/>
          <p:cNvSpPr txBox="1">
            <a:spLocks noChangeArrowheads="1"/>
          </p:cNvSpPr>
          <p:nvPr/>
        </p:nvSpPr>
        <p:spPr bwMode="auto">
          <a:xfrm>
            <a:off x="3048000" y="5257800"/>
            <a:ext cx="518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sz="2400" b="1" dirty="0" err="1">
                <a:solidFill>
                  <a:srgbClr val="000000"/>
                </a:solidFill>
                <a:latin typeface="Times New Roman" panose="02020603050405020304" pitchFamily="18" charset="0"/>
                <a:cs typeface="Times New Roman" panose="02020603050405020304" pitchFamily="18" charset="0"/>
              </a:rPr>
              <a:t>Giáo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viên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Trần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Thúy</a:t>
            </a:r>
            <a:r>
              <a:rPr lang="en-US" sz="2400" b="1" dirty="0">
                <a:solidFill>
                  <a:srgbClr val="000000"/>
                </a:solidFill>
                <a:latin typeface="Times New Roman" panose="02020603050405020304" pitchFamily="18" charset="0"/>
                <a:cs typeface="Times New Roman" panose="02020603050405020304" pitchFamily="18" charset="0"/>
              </a:rPr>
              <a:t> An</a:t>
            </a:r>
          </a:p>
          <a:p>
            <a:pPr eaLnBrk="1" hangingPunct="1">
              <a:spcBef>
                <a:spcPct val="0"/>
              </a:spcBef>
              <a:buFontTx/>
              <a:buNone/>
            </a:pPr>
            <a:r>
              <a:rPr lang="en-US" sz="2400" b="1" dirty="0" err="1">
                <a:solidFill>
                  <a:srgbClr val="000000"/>
                </a:solidFill>
                <a:latin typeface="Times New Roman" panose="02020603050405020304" pitchFamily="18" charset="0"/>
                <a:cs typeface="Times New Roman" panose="02020603050405020304" pitchFamily="18" charset="0"/>
              </a:rPr>
              <a:t>Trường</a:t>
            </a:r>
            <a:r>
              <a:rPr lang="en-US" sz="2400" b="1" dirty="0">
                <a:solidFill>
                  <a:srgbClr val="000000"/>
                </a:solidFill>
                <a:latin typeface="Times New Roman" panose="02020603050405020304" pitchFamily="18" charset="0"/>
                <a:cs typeface="Times New Roman" panose="02020603050405020304" pitchFamily="18" charset="0"/>
              </a:rPr>
              <a:t>: THCS Long </a:t>
            </a:r>
            <a:r>
              <a:rPr lang="en-US" sz="2400" b="1" dirty="0" err="1">
                <a:solidFill>
                  <a:srgbClr val="000000"/>
                </a:solidFill>
                <a:latin typeface="Times New Roman" panose="02020603050405020304" pitchFamily="18" charset="0"/>
                <a:cs typeface="Times New Roman" panose="02020603050405020304" pitchFamily="18" charset="0"/>
              </a:rPr>
              <a:t>Biên</a:t>
            </a:r>
            <a:endParaRPr lang="en-US" sz="2400" b="1"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sz="2400" b="1" dirty="0" err="1">
                <a:solidFill>
                  <a:srgbClr val="000000"/>
                </a:solidFill>
                <a:latin typeface="Times New Roman" panose="02020603050405020304" pitchFamily="18" charset="0"/>
                <a:cs typeface="Times New Roman" panose="02020603050405020304" pitchFamily="18" charset="0"/>
              </a:rPr>
              <a:t>Năm</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học</a:t>
            </a:r>
            <a:r>
              <a:rPr lang="en-US" sz="2400" b="1" dirty="0">
                <a:solidFill>
                  <a:srgbClr val="000000"/>
                </a:solidFill>
                <a:latin typeface="Times New Roman" panose="02020603050405020304" pitchFamily="18" charset="0"/>
                <a:cs typeface="Times New Roman" panose="02020603050405020304" pitchFamily="18" charset="0"/>
              </a:rPr>
              <a:t>: 2018 – 2019 </a:t>
            </a: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7"/>
                                        </p:tgtEl>
                                        <p:attrNameLst>
                                          <p:attrName>style.visibility</p:attrName>
                                        </p:attrNameLst>
                                      </p:cBhvr>
                                      <p:to>
                                        <p:strVal val="visible"/>
                                      </p:to>
                                    </p:set>
                                    <p:animEffect transition="in" filter="blinds(horizontal)">
                                      <p:cBhvr>
                                        <p:cTn id="7" dur="500"/>
                                        <p:tgtEl>
                                          <p:spTgt spid="106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6506"/>
                                        </p:tgtEl>
                                        <p:attrNameLst>
                                          <p:attrName>style.visibility</p:attrName>
                                        </p:attrNameLst>
                                      </p:cBhvr>
                                      <p:to>
                                        <p:strVal val="visible"/>
                                      </p:to>
                                    </p:set>
                                    <p:animEffect transition="in" filter="wheel(4)">
                                      <p:cBhvr>
                                        <p:cTn id="12" dur="2000"/>
                                        <p:tgtEl>
                                          <p:spTgt spid="106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6" grpId="0" animBg="1"/>
      <p:bldP spid="1065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752600" y="152400"/>
            <a:ext cx="7010400" cy="650875"/>
          </a:xfrm>
          <a:prstGeom prst="rect">
            <a:avLst/>
          </a:prstGeom>
          <a:solidFill>
            <a:srgbClr val="FFFF00"/>
          </a:solidFill>
          <a:ln w="9525">
            <a:solidFill>
              <a:schemeClr val="tx1"/>
            </a:solidFill>
            <a:miter lim="800000"/>
            <a:headEnd/>
            <a:tailEnd/>
          </a:ln>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spcBef>
                <a:spcPct val="50000"/>
              </a:spcBef>
            </a:pPr>
            <a:r>
              <a:rPr lang="en-US" sz="1800">
                <a:solidFill>
                  <a:srgbClr val="0000FF"/>
                </a:solidFill>
                <a:latin typeface="Arial" charset="0"/>
              </a:rPr>
              <a:t>I. Pháp lệnh phòng, chống nhiễm vi rút gây ra hội chứng suy giảm miễn dịch mắc phải ở người năm 1995.</a:t>
            </a:r>
          </a:p>
        </p:txBody>
      </p:sp>
      <p:sp>
        <p:nvSpPr>
          <p:cNvPr id="6156" name="Text Box 12"/>
          <p:cNvSpPr txBox="1">
            <a:spLocks noChangeArrowheads="1"/>
          </p:cNvSpPr>
          <p:nvPr/>
        </p:nvSpPr>
        <p:spPr bwMode="auto">
          <a:xfrm>
            <a:off x="304800" y="914400"/>
            <a:ext cx="8839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spcBef>
                <a:spcPct val="50000"/>
              </a:spcBef>
            </a:pPr>
            <a:r>
              <a:rPr lang="en-US" sz="1800">
                <a:solidFill>
                  <a:srgbClr val="0000FF"/>
                </a:solidFill>
                <a:latin typeface="Arial" charset="0"/>
              </a:rPr>
              <a:t>Điều 4:</a:t>
            </a:r>
            <a:r>
              <a:rPr lang="en-US" sz="1800" b="0">
                <a:solidFill>
                  <a:srgbClr val="0000FF"/>
                </a:solidFill>
                <a:latin typeface="Arial" charset="0"/>
              </a:rPr>
              <a:t> Người nhiễm HIV/AIDS không bị phân biệt đối xử nhưng phải thực hiện các biện pháp phòng, chống lây truyền bệnh để bảo vệ sức khoẻ cộng đồng theo quy định của pháp luật.</a:t>
            </a:r>
          </a:p>
          <a:p>
            <a:pPr eaLnBrk="1" hangingPunct="1">
              <a:spcBef>
                <a:spcPct val="50000"/>
              </a:spcBef>
            </a:pPr>
            <a:r>
              <a:rPr lang="en-US" sz="1800">
                <a:solidFill>
                  <a:srgbClr val="0000FF"/>
                </a:solidFill>
                <a:latin typeface="Arial" charset="0"/>
              </a:rPr>
              <a:t>Điều 10:</a:t>
            </a:r>
            <a:r>
              <a:rPr lang="en-US" sz="1800" b="0">
                <a:solidFill>
                  <a:srgbClr val="0000FF"/>
                </a:solidFill>
                <a:latin typeface="Arial" charset="0"/>
              </a:rPr>
              <a:t> Mọi người có trách nhiệm thực hiện các biện pháp phòng, chống việc lây truyền HIV / AIDS để bảo vệ cho mình, cho gia đình và xã hội; tham gia các hoạt động phòng, chống nhiễm HIV/AIDS tại gia đình và cộng đồng.</a:t>
            </a:r>
          </a:p>
          <a:p>
            <a:pPr eaLnBrk="1" hangingPunct="1">
              <a:spcBef>
                <a:spcPct val="50000"/>
              </a:spcBef>
            </a:pPr>
            <a:r>
              <a:rPr lang="en-US" sz="1800">
                <a:solidFill>
                  <a:srgbClr val="0000FF"/>
                </a:solidFill>
                <a:latin typeface="Arial" charset="0"/>
              </a:rPr>
              <a:t>Điều 11:</a:t>
            </a:r>
            <a:r>
              <a:rPr lang="en-US" sz="1800" b="0">
                <a:solidFill>
                  <a:srgbClr val="0000FF"/>
                </a:solidFill>
                <a:latin typeface="Arial" charset="0"/>
              </a:rPr>
              <a:t> </a:t>
            </a:r>
          </a:p>
          <a:p>
            <a:pPr eaLnBrk="1" hangingPunct="1">
              <a:spcBef>
                <a:spcPct val="50000"/>
              </a:spcBef>
              <a:buFontTx/>
              <a:buAutoNum type="arabicPeriod"/>
            </a:pPr>
            <a:r>
              <a:rPr lang="en-US" sz="1800" b="0">
                <a:solidFill>
                  <a:srgbClr val="0000FF"/>
                </a:solidFill>
                <a:latin typeface="Arial" charset="0"/>
              </a:rPr>
              <a:t>Mọi người trong gia đình tuyên truyền, vận động và giáo dục các thành viên</a:t>
            </a:r>
            <a:r>
              <a:rPr lang="en-US" b="0"/>
              <a:t> </a:t>
            </a:r>
            <a:r>
              <a:rPr lang="en-US" sz="1800" b="0">
                <a:solidFill>
                  <a:srgbClr val="0000FF"/>
                </a:solidFill>
                <a:latin typeface="Arial" charset="0"/>
              </a:rPr>
              <a:t>trong gia đình thực hiện các quy định về phòng, chống nhiệm HIV/AIDS.</a:t>
            </a:r>
          </a:p>
          <a:p>
            <a:pPr eaLnBrk="1" hangingPunct="1">
              <a:spcBef>
                <a:spcPct val="50000"/>
              </a:spcBef>
            </a:pPr>
            <a:r>
              <a:rPr lang="en-US" sz="1800" b="0">
                <a:solidFill>
                  <a:srgbClr val="0000FF"/>
                </a:solidFill>
                <a:latin typeface="Arial" charset="0"/>
              </a:rPr>
              <a:t>2. Mọi người trong gia đình của người nhiễm HIV/AIDS có trách nhiệm cùng xã hội chăm sóc sức khoẻ, động viên tinh thần người nhiễm HIV/AIDS để họ được hoà nhập trong gia đình và cộng đồng.</a:t>
            </a:r>
          </a:p>
          <a:p>
            <a:pPr eaLnBrk="1" hangingPunct="1">
              <a:spcBef>
                <a:spcPct val="50000"/>
              </a:spcBef>
            </a:pPr>
            <a:r>
              <a:rPr lang="en-US" sz="1800">
                <a:solidFill>
                  <a:srgbClr val="0000FF"/>
                </a:solidFill>
                <a:latin typeface="Arial" charset="0"/>
              </a:rPr>
              <a:t>Điều 12:</a:t>
            </a:r>
          </a:p>
          <a:p>
            <a:pPr eaLnBrk="1" hangingPunct="1">
              <a:spcBef>
                <a:spcPct val="50000"/>
              </a:spcBef>
              <a:buFontTx/>
              <a:buAutoNum type="arabicPeriod"/>
            </a:pPr>
            <a:r>
              <a:rPr lang="en-US" sz="1800" b="0">
                <a:solidFill>
                  <a:srgbClr val="0000FF"/>
                </a:solidFill>
                <a:latin typeface="Arial" charset="0"/>
              </a:rPr>
              <a:t>Mọi người phải chủ động phòng ngừa lây truyền HIV/AIDS qua đường tình dục, tiêm chích.</a:t>
            </a:r>
          </a:p>
          <a:p>
            <a:pPr eaLnBrk="1" hangingPunct="1">
              <a:spcBef>
                <a:spcPct val="50000"/>
              </a:spcBef>
            </a:pPr>
            <a:r>
              <a:rPr lang="en-US" sz="1800" b="0">
                <a:solidFill>
                  <a:srgbClr val="0000FF"/>
                </a:solidFill>
                <a:latin typeface="Arial" charset="0"/>
              </a:rPr>
              <a:t>2. Nghiêm cấm các hành vi mua dâm, bán dâm, tiêm chích ma tuý và các hành vi làm lây truyền HIV/AIDS .</a:t>
            </a:r>
          </a:p>
          <a:p>
            <a:pPr eaLnBrk="1" hangingPunct="1">
              <a:spcBef>
                <a:spcPct val="50000"/>
              </a:spcBef>
              <a:buFontTx/>
              <a:buAutoNum type="arabicPeriod"/>
            </a:pPr>
            <a:endParaRPr lang="en-US" sz="1800" b="0">
              <a:solidFill>
                <a:srgbClr val="0000FF"/>
              </a:solidFill>
              <a:latin typeface="Arial" charset="0"/>
            </a:endParaRPr>
          </a:p>
          <a:p>
            <a:pPr eaLnBrk="1" hangingPunct="1">
              <a:spcBef>
                <a:spcPct val="50000"/>
              </a:spcBef>
            </a:pPr>
            <a:endParaRPr lang="en-US" sz="1800" b="0">
              <a:solidFill>
                <a:srgbClr val="0000FF"/>
              </a:solidFill>
              <a:latin typeface="Arial" charset="0"/>
            </a:endParaRPr>
          </a:p>
        </p:txBody>
      </p:sp>
      <p:pic>
        <p:nvPicPr>
          <p:cNvPr id="6157" name="Picture 13" descr="Vanba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152400"/>
            <a:ext cx="1562100" cy="704850"/>
          </a:xfrm>
          <a:noFill/>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transition="in" filter="box(in)">
                                      <p:cBhvr>
                                        <p:cTn id="10" dur="500"/>
                                        <p:tgtEl>
                                          <p:spTgt spid="6156"/>
                                        </p:tgtEl>
                                      </p:cBhvr>
                                    </p:animEffect>
                                  </p:childTnLst>
                                </p:cTn>
                              </p:par>
                              <p:par>
                                <p:cTn id="11" presetID="4" presetClass="entr" presetSubtype="16" fill="hold" nodeType="withEffect">
                                  <p:stCondLst>
                                    <p:cond delay="0"/>
                                  </p:stCondLst>
                                  <p:childTnLst>
                                    <p:set>
                                      <p:cBhvr>
                                        <p:cTn id="12" dur="1" fill="hold">
                                          <p:stCondLst>
                                            <p:cond delay="0"/>
                                          </p:stCondLst>
                                        </p:cTn>
                                        <p:tgtEl>
                                          <p:spTgt spid="6157"/>
                                        </p:tgtEl>
                                        <p:attrNameLst>
                                          <p:attrName>style.visibility</p:attrName>
                                        </p:attrNameLst>
                                      </p:cBhvr>
                                      <p:to>
                                        <p:strVal val="visible"/>
                                      </p:to>
                                    </p:set>
                                    <p:animEffect transition="in" filter="box(in)">
                                      <p:cBhvr>
                                        <p:cTn id="13"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286000" y="152400"/>
            <a:ext cx="4419600" cy="466725"/>
          </a:xfrm>
          <a:prstGeom prst="rect">
            <a:avLst/>
          </a:prstGeom>
          <a:solidFill>
            <a:srgbClr val="FFFF00"/>
          </a:solidFill>
          <a:ln w="9525">
            <a:solidFill>
              <a:srgbClr val="CC0000"/>
            </a:solidFill>
            <a:miter lim="800000"/>
            <a:headEnd/>
            <a:tailEnd/>
          </a:ln>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spcBef>
                <a:spcPct val="50000"/>
              </a:spcBef>
            </a:pPr>
            <a:r>
              <a:rPr lang="en-US" sz="2400">
                <a:solidFill>
                  <a:srgbClr val="FF0066"/>
                </a:solidFill>
                <a:latin typeface="Arial" charset="0"/>
              </a:rPr>
              <a:t>Pháp luật nước ta quy định:</a:t>
            </a:r>
          </a:p>
        </p:txBody>
      </p:sp>
      <p:sp>
        <p:nvSpPr>
          <p:cNvPr id="10245" name="Text Box 5"/>
          <p:cNvSpPr txBox="1">
            <a:spLocks noChangeArrowheads="1"/>
          </p:cNvSpPr>
          <p:nvPr/>
        </p:nvSpPr>
        <p:spPr bwMode="auto">
          <a:xfrm>
            <a:off x="304800" y="1295400"/>
            <a:ext cx="8991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spcBef>
                <a:spcPct val="50000"/>
              </a:spcBef>
            </a:pPr>
            <a:r>
              <a:rPr lang="en-US" sz="2400" b="0">
                <a:solidFill>
                  <a:srgbClr val="0000CC"/>
                </a:solidFill>
                <a:latin typeface="Arial" charset="0"/>
              </a:rPr>
              <a:t>- Thực hiện các biện pháp phòng, chống lây hiễm HIV/AIDS.</a:t>
            </a:r>
          </a:p>
          <a:p>
            <a:pPr eaLnBrk="1" hangingPunct="1">
              <a:spcBef>
                <a:spcPct val="50000"/>
              </a:spcBef>
            </a:pPr>
            <a:r>
              <a:rPr lang="en-US" sz="2400" b="0">
                <a:solidFill>
                  <a:srgbClr val="0000CC"/>
                </a:solidFill>
                <a:latin typeface="Arial" charset="0"/>
              </a:rPr>
              <a:t>- Tham gia các hoạt động phòng chống nhiễm  HIV/AIDS. </a:t>
            </a:r>
          </a:p>
        </p:txBody>
      </p:sp>
      <p:sp>
        <p:nvSpPr>
          <p:cNvPr id="10246" name="Text Box 6"/>
          <p:cNvSpPr txBox="1">
            <a:spLocks noChangeArrowheads="1"/>
          </p:cNvSpPr>
          <p:nvPr/>
        </p:nvSpPr>
        <p:spPr bwMode="auto">
          <a:xfrm>
            <a:off x="304800" y="23622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spcBef>
                <a:spcPct val="50000"/>
              </a:spcBef>
              <a:buFontTx/>
              <a:buChar char="-"/>
            </a:pPr>
            <a:r>
              <a:rPr lang="en-US" sz="2400" b="0">
                <a:solidFill>
                  <a:srgbClr val="0000CC"/>
                </a:solidFill>
                <a:latin typeface="Arial" charset="0"/>
              </a:rPr>
              <a:t> Nghiêm cấm các hành vi mua dâm, bán dâm. Tiêm chích ma tuý</a:t>
            </a:r>
          </a:p>
          <a:p>
            <a:pPr eaLnBrk="1" hangingPunct="1">
              <a:spcBef>
                <a:spcPct val="50000"/>
              </a:spcBef>
            </a:pPr>
            <a:r>
              <a:rPr lang="en-US" sz="2400" b="0">
                <a:solidFill>
                  <a:srgbClr val="0000CC"/>
                </a:solidFill>
                <a:latin typeface="Arial" charset="0"/>
              </a:rPr>
              <a:t> và cá</a:t>
            </a:r>
            <a:r>
              <a:rPr lang="en-US" sz="2000" b="0">
                <a:solidFill>
                  <a:srgbClr val="0000CC"/>
                </a:solidFill>
                <a:latin typeface="Arial" charset="0"/>
              </a:rPr>
              <a:t>C</a:t>
            </a:r>
            <a:r>
              <a:rPr lang="en-US" sz="2400" b="0">
                <a:solidFill>
                  <a:srgbClr val="0000CC"/>
                </a:solidFill>
                <a:latin typeface="Arial" charset="0"/>
              </a:rPr>
              <a:t> hành vi làm lây truyền HIV/AID khác.</a:t>
            </a:r>
          </a:p>
        </p:txBody>
      </p:sp>
      <p:sp>
        <p:nvSpPr>
          <p:cNvPr id="10247" name="Text Box 7"/>
          <p:cNvSpPr txBox="1">
            <a:spLocks noChangeArrowheads="1"/>
          </p:cNvSpPr>
          <p:nvPr/>
        </p:nvSpPr>
        <p:spPr bwMode="auto">
          <a:xfrm>
            <a:off x="304800" y="4191000"/>
            <a:ext cx="8610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spcBef>
                <a:spcPct val="50000"/>
              </a:spcBef>
              <a:buFontTx/>
              <a:buChar char="-"/>
            </a:pPr>
            <a:r>
              <a:rPr lang="en-US" sz="2400" b="0">
                <a:solidFill>
                  <a:srgbClr val="0000CC"/>
                </a:solidFill>
                <a:latin typeface="Arial" charset="0"/>
              </a:rPr>
              <a:t>Có quyền được giữa bí mật về tình trạng nhiễm HIV/AIDS.         </a:t>
            </a:r>
          </a:p>
          <a:p>
            <a:pPr eaLnBrk="1" hangingPunct="1">
              <a:spcBef>
                <a:spcPct val="50000"/>
              </a:spcBef>
            </a:pPr>
            <a:r>
              <a:rPr lang="en-US" sz="2400" b="0">
                <a:solidFill>
                  <a:srgbClr val="0000CC"/>
                </a:solidFill>
                <a:latin typeface="Arial" charset="0"/>
              </a:rPr>
              <a:t>- Không bị phân biệt đối xử.</a:t>
            </a:r>
          </a:p>
          <a:p>
            <a:pPr eaLnBrk="1" hangingPunct="1">
              <a:spcBef>
                <a:spcPct val="50000"/>
              </a:spcBef>
              <a:buFontTx/>
              <a:buChar char="-"/>
            </a:pPr>
            <a:r>
              <a:rPr lang="en-US" sz="2400" b="0">
                <a:solidFill>
                  <a:srgbClr val="0000CC"/>
                </a:solidFill>
                <a:latin typeface="Arial" charset="0"/>
              </a:rPr>
              <a:t>Phải thực hiện các biện pháp phòng, chống lây truyền bệnh </a:t>
            </a:r>
          </a:p>
          <a:p>
            <a:pPr eaLnBrk="1" hangingPunct="1">
              <a:spcBef>
                <a:spcPct val="50000"/>
              </a:spcBef>
            </a:pPr>
            <a:r>
              <a:rPr lang="en-US" sz="2400" b="0">
                <a:solidFill>
                  <a:srgbClr val="0000CC"/>
                </a:solidFill>
                <a:latin typeface="Arial" charset="0"/>
              </a:rPr>
              <a:t>cho cộng đồng.</a:t>
            </a:r>
          </a:p>
        </p:txBody>
      </p:sp>
      <p:sp>
        <p:nvSpPr>
          <p:cNvPr id="10248" name="Text Box 8"/>
          <p:cNvSpPr txBox="1">
            <a:spLocks noChangeArrowheads="1"/>
          </p:cNvSpPr>
          <p:nvPr/>
        </p:nvSpPr>
        <p:spPr bwMode="auto">
          <a:xfrm>
            <a:off x="-228600" y="35814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spcBef>
                <a:spcPct val="50000"/>
              </a:spcBef>
            </a:pPr>
            <a:r>
              <a:rPr lang="en-US">
                <a:solidFill>
                  <a:srgbClr val="FF0066"/>
                </a:solidFill>
                <a:latin typeface="Arial" charset="0"/>
              </a:rPr>
              <a:t>+ Người nhiễm HIV/AIDS :</a:t>
            </a:r>
          </a:p>
        </p:txBody>
      </p:sp>
      <p:sp>
        <p:nvSpPr>
          <p:cNvPr id="10249" name="Text Box 9"/>
          <p:cNvSpPr txBox="1">
            <a:spLocks noChangeArrowheads="1"/>
          </p:cNvSpPr>
          <p:nvPr/>
        </p:nvSpPr>
        <p:spPr bwMode="auto">
          <a:xfrm>
            <a:off x="-381000" y="7620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spcBef>
                <a:spcPct val="50000"/>
              </a:spcBef>
            </a:pPr>
            <a:r>
              <a:rPr lang="en-US">
                <a:solidFill>
                  <a:srgbClr val="FF0066"/>
                </a:solidFill>
                <a:latin typeface="Arial" charset="0"/>
              </a:rPr>
              <a:t>+ Đối với mọi người :</a:t>
            </a:r>
          </a:p>
        </p:txBody>
      </p:sp>
      <p:sp>
        <p:nvSpPr>
          <p:cNvPr id="10250" name="Line 10"/>
          <p:cNvSpPr>
            <a:spLocks noChangeShapeType="1"/>
          </p:cNvSpPr>
          <p:nvPr/>
        </p:nvSpPr>
        <p:spPr bwMode="auto">
          <a:xfrm>
            <a:off x="4038600" y="1676400"/>
            <a:ext cx="28956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13"/>
          <p:cNvSpPr>
            <a:spLocks noChangeShapeType="1"/>
          </p:cNvSpPr>
          <p:nvPr/>
        </p:nvSpPr>
        <p:spPr bwMode="auto">
          <a:xfrm>
            <a:off x="2819400" y="4572000"/>
            <a:ext cx="54864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Line 14"/>
          <p:cNvSpPr>
            <a:spLocks noChangeShapeType="1"/>
          </p:cNvSpPr>
          <p:nvPr/>
        </p:nvSpPr>
        <p:spPr bwMode="auto">
          <a:xfrm>
            <a:off x="609600" y="5181600"/>
            <a:ext cx="34290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15"/>
          <p:cNvSpPr>
            <a:spLocks noChangeShapeType="1"/>
          </p:cNvSpPr>
          <p:nvPr/>
        </p:nvSpPr>
        <p:spPr bwMode="auto">
          <a:xfrm>
            <a:off x="4572000" y="5715000"/>
            <a:ext cx="39624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16"/>
          <p:cNvSpPr>
            <a:spLocks noChangeShapeType="1"/>
          </p:cNvSpPr>
          <p:nvPr/>
        </p:nvSpPr>
        <p:spPr bwMode="auto">
          <a:xfrm>
            <a:off x="457200" y="6248400"/>
            <a:ext cx="19812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17"/>
          <p:cNvSpPr>
            <a:spLocks noChangeShapeType="1"/>
          </p:cNvSpPr>
          <p:nvPr/>
        </p:nvSpPr>
        <p:spPr bwMode="auto">
          <a:xfrm>
            <a:off x="533400" y="2743200"/>
            <a:ext cx="16764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8"/>
          <p:cNvSpPr>
            <a:spLocks noChangeShapeType="1"/>
          </p:cNvSpPr>
          <p:nvPr/>
        </p:nvSpPr>
        <p:spPr bwMode="auto">
          <a:xfrm>
            <a:off x="3962400" y="2743200"/>
            <a:ext cx="11430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9"/>
          <p:cNvSpPr>
            <a:spLocks noChangeShapeType="1"/>
          </p:cNvSpPr>
          <p:nvPr/>
        </p:nvSpPr>
        <p:spPr bwMode="auto">
          <a:xfrm>
            <a:off x="6858000" y="2743200"/>
            <a:ext cx="20574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20"/>
          <p:cNvSpPr>
            <a:spLocks noChangeShapeType="1"/>
          </p:cNvSpPr>
          <p:nvPr/>
        </p:nvSpPr>
        <p:spPr bwMode="auto">
          <a:xfrm>
            <a:off x="5334000" y="2743200"/>
            <a:ext cx="12954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21"/>
          <p:cNvSpPr>
            <a:spLocks noChangeShapeType="1"/>
          </p:cNvSpPr>
          <p:nvPr/>
        </p:nvSpPr>
        <p:spPr bwMode="auto">
          <a:xfrm>
            <a:off x="4038600" y="1676400"/>
            <a:ext cx="28956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a:off x="4038600" y="1676400"/>
            <a:ext cx="28956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23"/>
          <p:cNvSpPr>
            <a:spLocks noChangeShapeType="1"/>
          </p:cNvSpPr>
          <p:nvPr/>
        </p:nvSpPr>
        <p:spPr bwMode="auto">
          <a:xfrm>
            <a:off x="685800" y="2209800"/>
            <a:ext cx="28956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box(in)">
                                      <p:cBhvr>
                                        <p:cTn id="12" dur="500"/>
                                        <p:tgtEl>
                                          <p:spTgt spid="102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checkerboard(across)">
                                      <p:cBhvr>
                                        <p:cTn id="17" dur="500"/>
                                        <p:tgtEl>
                                          <p:spTgt spid="1024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checkerboard(across)">
                                      <p:cBhvr>
                                        <p:cTn id="20" dur="500"/>
                                        <p:tgtEl>
                                          <p:spTgt spid="102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248"/>
                                        </p:tgtEl>
                                        <p:attrNameLst>
                                          <p:attrName>style.visibility</p:attrName>
                                        </p:attrNameLst>
                                      </p:cBhvr>
                                      <p:to>
                                        <p:strVal val="visible"/>
                                      </p:to>
                                    </p:set>
                                    <p:animEffect transition="in" filter="box(in)">
                                      <p:cBhvr>
                                        <p:cTn id="25" dur="500"/>
                                        <p:tgtEl>
                                          <p:spTgt spid="102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247"/>
                                        </p:tgtEl>
                                        <p:attrNameLst>
                                          <p:attrName>style.visibility</p:attrName>
                                        </p:attrNameLst>
                                      </p:cBhvr>
                                      <p:to>
                                        <p:strVal val="visible"/>
                                      </p:to>
                                    </p:set>
                                    <p:animEffect transition="in" filter="checkerboard(across)">
                                      <p:cBhvr>
                                        <p:cTn id="30" dur="500"/>
                                        <p:tgtEl>
                                          <p:spTgt spid="1024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box(in)">
                                      <p:cBhvr>
                                        <p:cTn id="35" dur="500"/>
                                        <p:tgtEl>
                                          <p:spTgt spid="102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263"/>
                                        </p:tgtEl>
                                        <p:attrNameLst>
                                          <p:attrName>style.visibility</p:attrName>
                                        </p:attrNameLst>
                                      </p:cBhvr>
                                      <p:to>
                                        <p:strVal val="visible"/>
                                      </p:to>
                                    </p:set>
                                    <p:animEffect transition="in" filter="box(in)">
                                      <p:cBhvr>
                                        <p:cTn id="40" dur="500"/>
                                        <p:tgtEl>
                                          <p:spTgt spid="102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257"/>
                                        </p:tgtEl>
                                        <p:attrNameLst>
                                          <p:attrName>style.visibility</p:attrName>
                                        </p:attrNameLst>
                                      </p:cBhvr>
                                      <p:to>
                                        <p:strVal val="visible"/>
                                      </p:to>
                                    </p:set>
                                    <p:animEffect transition="in" filter="box(in)">
                                      <p:cBhvr>
                                        <p:cTn id="45" dur="500"/>
                                        <p:tgtEl>
                                          <p:spTgt spid="102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0260"/>
                                        </p:tgtEl>
                                        <p:attrNameLst>
                                          <p:attrName>style.visibility</p:attrName>
                                        </p:attrNameLst>
                                      </p:cBhvr>
                                      <p:to>
                                        <p:strVal val="visible"/>
                                      </p:to>
                                    </p:set>
                                    <p:animEffect transition="in" filter="box(in)">
                                      <p:cBhvr>
                                        <p:cTn id="50" dur="500"/>
                                        <p:tgtEl>
                                          <p:spTgt spid="1026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0258"/>
                                        </p:tgtEl>
                                        <p:attrNameLst>
                                          <p:attrName>style.visibility</p:attrName>
                                        </p:attrNameLst>
                                      </p:cBhvr>
                                      <p:to>
                                        <p:strVal val="visible"/>
                                      </p:to>
                                    </p:set>
                                    <p:animEffect transition="in" filter="box(in)">
                                      <p:cBhvr>
                                        <p:cTn id="53" dur="500"/>
                                        <p:tgtEl>
                                          <p:spTgt spid="10258"/>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0259"/>
                                        </p:tgtEl>
                                        <p:attrNameLst>
                                          <p:attrName>style.visibility</p:attrName>
                                        </p:attrNameLst>
                                      </p:cBhvr>
                                      <p:to>
                                        <p:strVal val="visible"/>
                                      </p:to>
                                    </p:set>
                                    <p:animEffect transition="in" filter="box(in)">
                                      <p:cBhvr>
                                        <p:cTn id="56" dur="500"/>
                                        <p:tgtEl>
                                          <p:spTgt spid="1025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0253"/>
                                        </p:tgtEl>
                                        <p:attrNameLst>
                                          <p:attrName>style.visibility</p:attrName>
                                        </p:attrNameLst>
                                      </p:cBhvr>
                                      <p:to>
                                        <p:strVal val="visible"/>
                                      </p:to>
                                    </p:set>
                                    <p:animEffect transition="in" filter="box(in)">
                                      <p:cBhvr>
                                        <p:cTn id="61" dur="500"/>
                                        <p:tgtEl>
                                          <p:spTgt spid="1025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0254"/>
                                        </p:tgtEl>
                                        <p:attrNameLst>
                                          <p:attrName>style.visibility</p:attrName>
                                        </p:attrNameLst>
                                      </p:cBhvr>
                                      <p:to>
                                        <p:strVal val="visible"/>
                                      </p:to>
                                    </p:set>
                                    <p:animEffect transition="in" filter="box(in)">
                                      <p:cBhvr>
                                        <p:cTn id="66" dur="500"/>
                                        <p:tgtEl>
                                          <p:spTgt spid="1025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0256"/>
                                        </p:tgtEl>
                                        <p:attrNameLst>
                                          <p:attrName>style.visibility</p:attrName>
                                        </p:attrNameLst>
                                      </p:cBhvr>
                                      <p:to>
                                        <p:strVal val="visible"/>
                                      </p:to>
                                    </p:set>
                                    <p:animEffect transition="in" filter="box(in)">
                                      <p:cBhvr>
                                        <p:cTn id="71" dur="500"/>
                                        <p:tgtEl>
                                          <p:spTgt spid="10256"/>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0255"/>
                                        </p:tgtEl>
                                        <p:attrNameLst>
                                          <p:attrName>style.visibility</p:attrName>
                                        </p:attrNameLst>
                                      </p:cBhvr>
                                      <p:to>
                                        <p:strVal val="visible"/>
                                      </p:to>
                                    </p:set>
                                    <p:animEffect transition="in" filter="box(in)">
                                      <p:cBhvr>
                                        <p:cTn id="74" dur="500"/>
                                        <p:tgtEl>
                                          <p:spTgt spid="1025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0261"/>
                                        </p:tgtEl>
                                        <p:attrNameLst>
                                          <p:attrName>style.visibility</p:attrName>
                                        </p:attrNameLst>
                                      </p:cBhvr>
                                      <p:to>
                                        <p:strVal val="visible"/>
                                      </p:to>
                                    </p:set>
                                    <p:animEffect transition="in" filter="box(in)">
                                      <p:cBhvr>
                                        <p:cTn id="79" dur="500"/>
                                        <p:tgtEl>
                                          <p:spTgt spid="1026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0262"/>
                                        </p:tgtEl>
                                        <p:attrNameLst>
                                          <p:attrName>style.visibility</p:attrName>
                                        </p:attrNameLst>
                                      </p:cBhvr>
                                      <p:to>
                                        <p:strVal val="visible"/>
                                      </p:to>
                                    </p:set>
                                    <p:animEffect transition="in" filter="box(in)">
                                      <p:cBhvr>
                                        <p:cTn id="84" dur="5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p:bldP spid="10246" grpId="0"/>
      <p:bldP spid="10247" grpId="0"/>
      <p:bldP spid="10248" grpId="0"/>
      <p:bldP spid="10249" grpId="0"/>
      <p:bldP spid="10250" grpId="0" animBg="1"/>
      <p:bldP spid="10253" grpId="0" animBg="1"/>
      <p:bldP spid="10254" grpId="0" animBg="1"/>
      <p:bldP spid="10255" grpId="0" animBg="1"/>
      <p:bldP spid="10256" grpId="0" animBg="1"/>
      <p:bldP spid="10257" grpId="0" animBg="1"/>
      <p:bldP spid="10258" grpId="0" animBg="1"/>
      <p:bldP spid="10259" grpId="0" animBg="1"/>
      <p:bldP spid="10260" grpId="0" animBg="1"/>
      <p:bldP spid="10261" grpId="0" animBg="1"/>
      <p:bldP spid="10262" grpId="0" animBg="1"/>
      <p:bldP spid="102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CHH_600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533400" y="533400"/>
            <a:ext cx="815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r>
              <a:rPr lang="en-US">
                <a:solidFill>
                  <a:schemeClr val="tx2"/>
                </a:solidFill>
                <a:latin typeface="Times New Roman" pitchFamily="18" charset="0"/>
              </a:rPr>
              <a:t>Mời các em xem đoạn phim sau và trả lời các câu hỏi sau?</a:t>
            </a:r>
            <a:br>
              <a:rPr lang="en-US">
                <a:solidFill>
                  <a:schemeClr val="tx2"/>
                </a:solidFill>
                <a:latin typeface="Times New Roman" pitchFamily="18" charset="0"/>
              </a:rPr>
            </a:br>
            <a:r>
              <a:rPr lang="en-US">
                <a:solidFill>
                  <a:schemeClr val="tx2"/>
                </a:solidFill>
                <a:latin typeface="Times New Roman" pitchFamily="18" charset="0"/>
              </a:rPr>
              <a:t> Em  hãy cảm nhận và rút ra bài học cho bản thân qua đoạn phim trên?</a:t>
            </a:r>
          </a:p>
        </p:txBody>
      </p:sp>
      <p:sp>
        <p:nvSpPr>
          <p:cNvPr id="55300" name="Text Box 4"/>
          <p:cNvSpPr txBox="1">
            <a:spLocks noChangeArrowheads="1"/>
          </p:cNvSpPr>
          <p:nvPr/>
        </p:nvSpPr>
        <p:spPr bwMode="auto">
          <a:xfrm>
            <a:off x="609600" y="342900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endParaRPr lang="en-US" sz="3600">
              <a:solidFill>
                <a:schemeClr val="tx2"/>
              </a:solidFill>
              <a:latin typeface="Times New Roman" pitchFamily="18" charset="0"/>
            </a:endParaRPr>
          </a:p>
        </p:txBody>
      </p:sp>
      <p:sp>
        <p:nvSpPr>
          <p:cNvPr id="15365" name="Rectangle 5"/>
          <p:cNvSpPr>
            <a:spLocks noChangeArrowheads="1"/>
          </p:cNvSpPr>
          <p:nvPr/>
        </p:nvSpPr>
        <p:spPr bwMode="auto">
          <a:xfrm>
            <a:off x="457200" y="41148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101FF"/>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IV_AIDS và nhung dieu can biet.flv.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38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3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304800" y="1295400"/>
            <a:ext cx="8839200" cy="519113"/>
          </a:xfrm>
          <a:prstGeom prst="rect">
            <a:avLst/>
          </a:prstGeom>
          <a:noFill/>
          <a:ln>
            <a:noFill/>
          </a:ln>
          <a:effectLst/>
          <a:extLst/>
        </p:spPr>
        <p:txBody>
          <a:bodyPr>
            <a:spAutoFit/>
          </a:bodyPr>
          <a:lstStyle/>
          <a:p>
            <a:pPr eaLnBrk="1" hangingPunct="1">
              <a:spcBef>
                <a:spcPct val="50000"/>
              </a:spcBef>
              <a:defRPr/>
            </a:pPr>
            <a:r>
              <a:rPr lang="en-US" u="sng" dirty="0" err="1">
                <a:solidFill>
                  <a:srgbClr val="0000FF"/>
                </a:solidFill>
                <a:effectLst>
                  <a:outerShdw blurRad="38100" dist="38100" dir="2700000" algn="tl">
                    <a:srgbClr val="000000"/>
                  </a:outerShdw>
                </a:effectLst>
                <a:latin typeface="Times New Roman" panose="02020603050405020304" pitchFamily="18" charset="0"/>
              </a:rPr>
              <a:t>Bài</a:t>
            </a:r>
            <a:r>
              <a:rPr lang="en-US" u="sng" dirty="0">
                <a:solidFill>
                  <a:srgbClr val="0000FF"/>
                </a:solidFill>
                <a:effectLst>
                  <a:outerShdw blurRad="38100" dist="38100" dir="2700000" algn="tl">
                    <a:srgbClr val="000000"/>
                  </a:outerShdw>
                </a:effectLst>
                <a:latin typeface="Times New Roman" panose="02020603050405020304" pitchFamily="18" charset="0"/>
              </a:rPr>
              <a:t> </a:t>
            </a:r>
            <a:r>
              <a:rPr lang="en-US" u="sng" dirty="0" err="1">
                <a:solidFill>
                  <a:srgbClr val="0000FF"/>
                </a:solidFill>
                <a:effectLst>
                  <a:outerShdw blurRad="38100" dist="38100" dir="2700000" algn="tl">
                    <a:srgbClr val="000000"/>
                  </a:outerShdw>
                </a:effectLst>
                <a:latin typeface="Times New Roman" panose="02020603050405020304" pitchFamily="18" charset="0"/>
              </a:rPr>
              <a:t>tập</a:t>
            </a:r>
            <a:r>
              <a:rPr lang="en-US" u="sng" dirty="0">
                <a:solidFill>
                  <a:srgbClr val="0000FF"/>
                </a:solidFill>
                <a:effectLst>
                  <a:outerShdw blurRad="38100" dist="38100" dir="2700000" algn="tl">
                    <a:srgbClr val="000000"/>
                  </a:outerShdw>
                </a:effectLst>
                <a:latin typeface="Times New Roman" panose="02020603050405020304" pitchFamily="18" charset="0"/>
              </a:rPr>
              <a:t> 4:</a:t>
            </a:r>
            <a:r>
              <a:rPr lang="en-US" dirty="0">
                <a:solidFill>
                  <a:srgbClr val="0000FF"/>
                </a:solidFill>
                <a:latin typeface=".VnTime" panose="020B7200000000000000" pitchFamily="34" charset="0"/>
              </a:rPr>
              <a:t>  </a:t>
            </a:r>
            <a:r>
              <a:rPr lang="en-US" dirty="0" err="1">
                <a:solidFill>
                  <a:srgbClr val="0000FF"/>
                </a:solidFill>
                <a:latin typeface=".VnTime" panose="020B7200000000000000" pitchFamily="34" charset="0"/>
              </a:rPr>
              <a:t>Em</a:t>
            </a:r>
            <a:r>
              <a:rPr lang="en-US" dirty="0">
                <a:solidFill>
                  <a:srgbClr val="0000FF"/>
                </a:solidFill>
                <a:latin typeface=".VnTime" panose="020B7200000000000000" pitchFamily="34" charset="0"/>
              </a:rPr>
              <a:t> ®</a:t>
            </a:r>
            <a:r>
              <a:rPr lang="en-US" dirty="0" err="1">
                <a:solidFill>
                  <a:srgbClr val="0000FF"/>
                </a:solidFill>
                <a:latin typeface=".VnTime" panose="020B7200000000000000" pitchFamily="34" charset="0"/>
              </a:rPr>
              <a:t>ång</a:t>
            </a:r>
            <a:r>
              <a:rPr lang="en-US" dirty="0">
                <a:solidFill>
                  <a:srgbClr val="0000FF"/>
                </a:solidFill>
                <a:latin typeface=".VnTime" panose="020B7200000000000000" pitchFamily="34" charset="0"/>
              </a:rPr>
              <a:t> ý </a:t>
            </a:r>
            <a:r>
              <a:rPr lang="en-US" dirty="0" err="1">
                <a:solidFill>
                  <a:srgbClr val="0000FF"/>
                </a:solidFill>
                <a:latin typeface=".VnTime" panose="020B7200000000000000" pitchFamily="34" charset="0"/>
              </a:rPr>
              <a:t>víi</a:t>
            </a:r>
            <a:r>
              <a:rPr lang="en-US" dirty="0">
                <a:solidFill>
                  <a:srgbClr val="0000FF"/>
                </a:solidFill>
                <a:latin typeface=".VnTime" panose="020B7200000000000000" pitchFamily="34" charset="0"/>
              </a:rPr>
              <a:t> ý </a:t>
            </a:r>
            <a:r>
              <a:rPr lang="en-US" dirty="0" err="1">
                <a:solidFill>
                  <a:srgbClr val="0000FF"/>
                </a:solidFill>
                <a:latin typeface=".VnTime" panose="020B7200000000000000" pitchFamily="34" charset="0"/>
              </a:rPr>
              <a:t>kiÕn</a:t>
            </a:r>
            <a:r>
              <a:rPr lang="en-US" dirty="0">
                <a:solidFill>
                  <a:srgbClr val="0000FF"/>
                </a:solidFill>
                <a:latin typeface=".VnTime" panose="020B7200000000000000" pitchFamily="34" charset="0"/>
              </a:rPr>
              <a:t> </a:t>
            </a:r>
            <a:r>
              <a:rPr lang="en-US" dirty="0" err="1">
                <a:solidFill>
                  <a:srgbClr val="0000FF"/>
                </a:solidFill>
                <a:latin typeface=".VnTime" panose="020B7200000000000000" pitchFamily="34" charset="0"/>
              </a:rPr>
              <a:t>nµo</a:t>
            </a:r>
            <a:r>
              <a:rPr lang="en-US" dirty="0">
                <a:solidFill>
                  <a:srgbClr val="0000FF"/>
                </a:solidFill>
                <a:latin typeface=".VnTime" panose="020B7200000000000000" pitchFamily="34" charset="0"/>
              </a:rPr>
              <a:t> </a:t>
            </a:r>
            <a:r>
              <a:rPr lang="en-US" dirty="0" err="1">
                <a:solidFill>
                  <a:srgbClr val="0000FF"/>
                </a:solidFill>
                <a:latin typeface=".VnTime" panose="020B7200000000000000" pitchFamily="34" charset="0"/>
              </a:rPr>
              <a:t>sau</a:t>
            </a:r>
            <a:r>
              <a:rPr lang="en-US" dirty="0">
                <a:solidFill>
                  <a:srgbClr val="0000FF"/>
                </a:solidFill>
                <a:latin typeface=".VnTime" panose="020B7200000000000000" pitchFamily="34" charset="0"/>
              </a:rPr>
              <a:t> ®©y? </a:t>
            </a:r>
            <a:r>
              <a:rPr lang="en-US" dirty="0" err="1">
                <a:solidFill>
                  <a:srgbClr val="0000FF"/>
                </a:solidFill>
                <a:latin typeface=".VnTime" panose="020B7200000000000000" pitchFamily="34" charset="0"/>
              </a:rPr>
              <a:t>V</a:t>
            </a:r>
            <a:r>
              <a:rPr lang="en-US" dirty="0" err="1">
                <a:solidFill>
                  <a:srgbClr val="0000FF"/>
                </a:solidFill>
                <a:latin typeface="Times New Roman" panose="02020603050405020304" pitchFamily="18" charset="0"/>
              </a:rPr>
              <a:t>ì</a:t>
            </a:r>
            <a:r>
              <a:rPr lang="en-US" dirty="0">
                <a:solidFill>
                  <a:srgbClr val="0000FF"/>
                </a:solidFill>
                <a:latin typeface=".VnTime" panose="020B7200000000000000" pitchFamily="34" charset="0"/>
              </a:rPr>
              <a:t> </a:t>
            </a:r>
            <a:r>
              <a:rPr lang="en-US" dirty="0" err="1">
                <a:solidFill>
                  <a:srgbClr val="0000FF"/>
                </a:solidFill>
                <a:latin typeface=".VnTime" panose="020B7200000000000000" pitchFamily="34" charset="0"/>
              </a:rPr>
              <a:t>sao</a:t>
            </a:r>
            <a:r>
              <a:rPr lang="en-US" dirty="0">
                <a:solidFill>
                  <a:srgbClr val="0000FF"/>
                </a:solidFill>
                <a:latin typeface=".VnTime" panose="020B7200000000000000" pitchFamily="34" charset="0"/>
              </a:rPr>
              <a:t>?</a:t>
            </a:r>
          </a:p>
        </p:txBody>
      </p:sp>
      <p:sp>
        <p:nvSpPr>
          <p:cNvPr id="18435" name="Text Box 3"/>
          <p:cNvSpPr txBox="1">
            <a:spLocks noChangeArrowheads="1"/>
          </p:cNvSpPr>
          <p:nvPr/>
        </p:nvSpPr>
        <p:spPr bwMode="auto">
          <a:xfrm>
            <a:off x="1371600" y="1979613"/>
            <a:ext cx="746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r>
              <a:rPr lang="en-US" b="0">
                <a:latin typeface="Times New Roman" pitchFamily="18" charset="0"/>
              </a:rPr>
              <a:t>a) Chỉ những người có quan hệ tình dục với người nước ngoài mới bị nhiễm HIV/AIDS;</a:t>
            </a:r>
          </a:p>
        </p:txBody>
      </p:sp>
      <p:sp>
        <p:nvSpPr>
          <p:cNvPr id="18436" name="Text Box 4"/>
          <p:cNvSpPr txBox="1">
            <a:spLocks noChangeArrowheads="1"/>
          </p:cNvSpPr>
          <p:nvPr/>
        </p:nvSpPr>
        <p:spPr bwMode="auto">
          <a:xfrm>
            <a:off x="1385888" y="2863850"/>
            <a:ext cx="73009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eaLnBrk="1" hangingPunct="1"/>
            <a:r>
              <a:rPr lang="en-US" b="0">
                <a:latin typeface="Times New Roman" pitchFamily="18" charset="0"/>
              </a:rPr>
              <a:t>b) Chỉ những người hành nghề mại dâm và tiêm chích ma túy mới bị nhiễm HIV/AIDS;</a:t>
            </a:r>
          </a:p>
        </p:txBody>
      </p:sp>
      <p:sp>
        <p:nvSpPr>
          <p:cNvPr id="18437" name="Text Box 5"/>
          <p:cNvSpPr txBox="1">
            <a:spLocks noChangeArrowheads="1"/>
          </p:cNvSpPr>
          <p:nvPr/>
        </p:nvSpPr>
        <p:spPr bwMode="auto">
          <a:xfrm>
            <a:off x="1365250" y="3778250"/>
            <a:ext cx="7321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eaLnBrk="1" hangingPunct="1"/>
            <a:r>
              <a:rPr lang="en-US" b="0">
                <a:latin typeface=".VnTime" pitchFamily="34" charset="0"/>
              </a:rPr>
              <a:t>c) </a:t>
            </a:r>
            <a:r>
              <a:rPr lang="en-US" b="0">
                <a:latin typeface="Times New Roman" pitchFamily="18" charset="0"/>
              </a:rPr>
              <a:t>Một người trông khỏe mạnh thì không thể là người đã bị nhiễm HIV/AIDS;</a:t>
            </a:r>
          </a:p>
        </p:txBody>
      </p:sp>
      <p:sp>
        <p:nvSpPr>
          <p:cNvPr id="18438" name="Text Box 6"/>
          <p:cNvSpPr txBox="1">
            <a:spLocks noChangeArrowheads="1"/>
          </p:cNvSpPr>
          <p:nvPr/>
        </p:nvSpPr>
        <p:spPr bwMode="auto">
          <a:xfrm>
            <a:off x="1349375" y="4814888"/>
            <a:ext cx="7261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r>
              <a:rPr lang="en-US" b="0">
                <a:latin typeface=".VnTime" pitchFamily="34" charset="0"/>
              </a:rPr>
              <a:t>d) </a:t>
            </a:r>
            <a:r>
              <a:rPr lang="en-US" b="0">
                <a:latin typeface="Times New Roman" pitchFamily="18" charset="0"/>
              </a:rPr>
              <a:t>Có thể điều trị được </a:t>
            </a:r>
            <a:r>
              <a:rPr lang="en-US" b="0">
                <a:latin typeface="Times New Roman" pitchFamily="18" charset="0"/>
                <a:hlinkClick r:id="rId2" action="ppaction://hlinkfile"/>
              </a:rPr>
              <a:t>bệnh AIDS</a:t>
            </a:r>
            <a:r>
              <a:rPr lang="en-US" b="0">
                <a:latin typeface="Times New Roman" pitchFamily="18" charset="0"/>
              </a:rPr>
              <a:t>.</a:t>
            </a:r>
          </a:p>
        </p:txBody>
      </p:sp>
      <p:sp>
        <p:nvSpPr>
          <p:cNvPr id="161799" name="Rectangle 7"/>
          <p:cNvSpPr>
            <a:spLocks noChangeArrowheads="1"/>
          </p:cNvSpPr>
          <p:nvPr/>
        </p:nvSpPr>
        <p:spPr bwMode="auto">
          <a:xfrm>
            <a:off x="609600" y="2133600"/>
            <a:ext cx="457200" cy="304800"/>
          </a:xfrm>
          <a:prstGeom prst="rect">
            <a:avLst/>
          </a:prstGeom>
          <a:solidFill>
            <a:schemeClr val="bg1"/>
          </a:solidFill>
          <a:ln w="9525">
            <a:solidFill>
              <a:srgbClr val="A50021"/>
            </a:solidFill>
            <a:miter lim="800000"/>
            <a:headEnd/>
            <a:tailEnd/>
          </a:ln>
        </p:spPr>
        <p:txBody>
          <a:bodyPr wrap="none" anchor="ctr"/>
          <a:lstStyle/>
          <a:p>
            <a:pPr algn="ctr" eaLnBrk="1" hangingPunct="1"/>
            <a:endParaRPr lang="en-US" b="0">
              <a:solidFill>
                <a:srgbClr val="660066"/>
              </a:solidFill>
              <a:latin typeface="Arial" charset="0"/>
            </a:endParaRPr>
          </a:p>
        </p:txBody>
      </p:sp>
      <p:sp>
        <p:nvSpPr>
          <p:cNvPr id="18441" name="Rectangle 9"/>
          <p:cNvSpPr>
            <a:spLocks noChangeArrowheads="1"/>
          </p:cNvSpPr>
          <p:nvPr/>
        </p:nvSpPr>
        <p:spPr bwMode="auto">
          <a:xfrm>
            <a:off x="609600" y="4953000"/>
            <a:ext cx="457200" cy="304800"/>
          </a:xfrm>
          <a:prstGeom prst="rect">
            <a:avLst/>
          </a:prstGeom>
          <a:solidFill>
            <a:schemeClr val="bg1"/>
          </a:solidFill>
          <a:ln w="9525">
            <a:solidFill>
              <a:srgbClr val="A50021"/>
            </a:solidFill>
            <a:miter lim="800000"/>
            <a:headEnd/>
            <a:tailEnd/>
          </a:ln>
        </p:spPr>
        <p:txBody>
          <a:bodyPr wrap="none" anchor="ctr"/>
          <a:lstStyle/>
          <a:p>
            <a:pPr algn="ctr" eaLnBrk="1" hangingPunct="1"/>
            <a:endParaRPr lang="en-US" b="0">
              <a:solidFill>
                <a:srgbClr val="660066"/>
              </a:solidFill>
              <a:latin typeface="Arial" charset="0"/>
            </a:endParaRPr>
          </a:p>
        </p:txBody>
      </p:sp>
      <p:sp>
        <p:nvSpPr>
          <p:cNvPr id="18442" name="Rectangle 11"/>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en-US" sz="3800">
                <a:solidFill>
                  <a:srgbClr val="FF3300"/>
                </a:solidFill>
                <a:latin typeface="Times New Roman" pitchFamily="18" charset="0"/>
              </a:rPr>
              <a:t>III. BÀI TẬP:</a:t>
            </a:r>
          </a:p>
        </p:txBody>
      </p:sp>
      <p:sp>
        <p:nvSpPr>
          <p:cNvPr id="161804" name="Rectangle 12"/>
          <p:cNvSpPr>
            <a:spLocks noChangeArrowheads="1"/>
          </p:cNvSpPr>
          <p:nvPr/>
        </p:nvSpPr>
        <p:spPr bwMode="auto">
          <a:xfrm>
            <a:off x="609600" y="3048000"/>
            <a:ext cx="457200" cy="304800"/>
          </a:xfrm>
          <a:prstGeom prst="rect">
            <a:avLst/>
          </a:prstGeom>
          <a:solidFill>
            <a:schemeClr val="bg1"/>
          </a:solidFill>
          <a:ln w="9525">
            <a:solidFill>
              <a:srgbClr val="A50021"/>
            </a:solidFill>
            <a:miter lim="800000"/>
            <a:headEnd/>
            <a:tailEnd/>
          </a:ln>
        </p:spPr>
        <p:txBody>
          <a:bodyPr wrap="none" anchor="ctr"/>
          <a:lstStyle/>
          <a:p>
            <a:pPr algn="ctr" eaLnBrk="1" hangingPunct="1"/>
            <a:endParaRPr lang="en-US" b="0">
              <a:solidFill>
                <a:srgbClr val="660066"/>
              </a:solidFill>
              <a:latin typeface="Arial" charset="0"/>
            </a:endParaRPr>
          </a:p>
        </p:txBody>
      </p:sp>
      <p:sp>
        <p:nvSpPr>
          <p:cNvPr id="161806" name="Rectangle 14"/>
          <p:cNvSpPr>
            <a:spLocks noChangeArrowheads="1"/>
          </p:cNvSpPr>
          <p:nvPr/>
        </p:nvSpPr>
        <p:spPr bwMode="auto">
          <a:xfrm>
            <a:off x="609600" y="3962400"/>
            <a:ext cx="457200" cy="304800"/>
          </a:xfrm>
          <a:prstGeom prst="rect">
            <a:avLst/>
          </a:prstGeom>
          <a:solidFill>
            <a:schemeClr val="bg1"/>
          </a:solidFill>
          <a:ln w="9525">
            <a:solidFill>
              <a:srgbClr val="A50021"/>
            </a:solidFill>
            <a:miter lim="800000"/>
            <a:headEnd/>
            <a:tailEnd/>
          </a:ln>
        </p:spPr>
        <p:txBody>
          <a:bodyPr wrap="none" anchor="ctr"/>
          <a:lstStyle/>
          <a:p>
            <a:pPr algn="ctr" eaLnBrk="1" hangingPunct="1"/>
            <a:endParaRPr lang="en-US" b="0">
              <a:solidFill>
                <a:srgbClr val="660066"/>
              </a:solidFill>
              <a:latin typeface="Arial" charset="0"/>
            </a:endParaRPr>
          </a:p>
        </p:txBody>
      </p:sp>
      <p:sp>
        <p:nvSpPr>
          <p:cNvPr id="7" name="TextBox 6"/>
          <p:cNvSpPr txBox="1">
            <a:spLocks noChangeArrowheads="1"/>
          </p:cNvSpPr>
          <p:nvPr/>
        </p:nvSpPr>
        <p:spPr bwMode="auto">
          <a:xfrm>
            <a:off x="609600" y="3897313"/>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r>
              <a:rPr lang="en-US">
                <a:sym typeface="Wingdings" pitchFamily="2" charset="2"/>
              </a:rPr>
              <a:t></a:t>
            </a:r>
            <a:endParaRPr lang="en-US"/>
          </a:p>
        </p:txBody>
      </p:sp>
      <p:sp>
        <p:nvSpPr>
          <p:cNvPr id="21" name="TextBox 20"/>
          <p:cNvSpPr txBox="1">
            <a:spLocks noChangeArrowheads="1"/>
          </p:cNvSpPr>
          <p:nvPr/>
        </p:nvSpPr>
        <p:spPr bwMode="auto">
          <a:xfrm>
            <a:off x="609600" y="203993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r>
              <a:rPr lang="en-US">
                <a:sym typeface="Wingdings" pitchFamily="2" charset="2"/>
              </a:rPr>
              <a:t></a:t>
            </a:r>
            <a:endParaRPr lang="en-US"/>
          </a:p>
        </p:txBody>
      </p:sp>
      <p:sp>
        <p:nvSpPr>
          <p:cNvPr id="22" name="TextBox 21"/>
          <p:cNvSpPr txBox="1">
            <a:spLocks noChangeArrowheads="1"/>
          </p:cNvSpPr>
          <p:nvPr/>
        </p:nvSpPr>
        <p:spPr bwMode="auto">
          <a:xfrm>
            <a:off x="630238" y="298767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r>
              <a:rPr lang="en-US">
                <a:sym typeface="Wingdings" pitchFamily="2" charset="2"/>
              </a:rPr>
              <a:t></a:t>
            </a:r>
            <a:endParaRPr lang="en-US"/>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5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1794"/>
                                        </p:tgtEl>
                                        <p:attrNameLst>
                                          <p:attrName>style.visibility</p:attrName>
                                        </p:attrNameLst>
                                      </p:cBhvr>
                                      <p:to>
                                        <p:strVal val="visible"/>
                                      </p:to>
                                    </p:set>
                                    <p:animEffect transition="in" filter="circle(in)">
                                      <p:cBhvr>
                                        <p:cTn id="12" dur="2000"/>
                                        <p:tgtEl>
                                          <p:spTgt spid="161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1799"/>
                                        </p:tgtEl>
                                        <p:attrNameLst>
                                          <p:attrName>style.visibility</p:attrName>
                                        </p:attrNameLst>
                                      </p:cBhvr>
                                      <p:to>
                                        <p:strVal val="visible"/>
                                      </p:to>
                                    </p:set>
                                    <p:animEffect transition="in" filter="barn(inVertical)">
                                      <p:cBhvr>
                                        <p:cTn id="17" dur="500"/>
                                        <p:tgtEl>
                                          <p:spTgt spid="16179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435"/>
                                        </p:tgtEl>
                                        <p:attrNameLst>
                                          <p:attrName>style.visibility</p:attrName>
                                        </p:attrNameLst>
                                      </p:cBhvr>
                                      <p:to>
                                        <p:strVal val="visible"/>
                                      </p:to>
                                    </p:set>
                                    <p:animEffect transition="in" filter="barn(inVertical)">
                                      <p:cBhvr>
                                        <p:cTn id="20" dur="500"/>
                                        <p:tgtEl>
                                          <p:spTgt spid="184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1804"/>
                                        </p:tgtEl>
                                        <p:attrNameLst>
                                          <p:attrName>style.visibility</p:attrName>
                                        </p:attrNameLst>
                                      </p:cBhvr>
                                      <p:to>
                                        <p:strVal val="visible"/>
                                      </p:to>
                                    </p:set>
                                    <p:animEffect transition="in" filter="barn(inVertical)">
                                      <p:cBhvr>
                                        <p:cTn id="23" dur="500"/>
                                        <p:tgtEl>
                                          <p:spTgt spid="16180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barn(inVertical)">
                                      <p:cBhvr>
                                        <p:cTn id="26" dur="500"/>
                                        <p:tgtEl>
                                          <p:spTgt spid="1843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1806"/>
                                        </p:tgtEl>
                                        <p:attrNameLst>
                                          <p:attrName>style.visibility</p:attrName>
                                        </p:attrNameLst>
                                      </p:cBhvr>
                                      <p:to>
                                        <p:strVal val="visible"/>
                                      </p:to>
                                    </p:set>
                                    <p:animEffect transition="in" filter="barn(inVertical)">
                                      <p:cBhvr>
                                        <p:cTn id="29" dur="500"/>
                                        <p:tgtEl>
                                          <p:spTgt spid="16180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437"/>
                                        </p:tgtEl>
                                        <p:attrNameLst>
                                          <p:attrName>style.visibility</p:attrName>
                                        </p:attrNameLst>
                                      </p:cBhvr>
                                      <p:to>
                                        <p:strVal val="visible"/>
                                      </p:to>
                                    </p:set>
                                    <p:animEffect transition="in" filter="barn(inVertical)">
                                      <p:cBhvr>
                                        <p:cTn id="32" dur="500"/>
                                        <p:tgtEl>
                                          <p:spTgt spid="1843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441"/>
                                        </p:tgtEl>
                                        <p:attrNameLst>
                                          <p:attrName>style.visibility</p:attrName>
                                        </p:attrNameLst>
                                      </p:cBhvr>
                                      <p:to>
                                        <p:strVal val="visible"/>
                                      </p:to>
                                    </p:set>
                                    <p:animEffect transition="in" filter="barn(inVertical)">
                                      <p:cBhvr>
                                        <p:cTn id="35" dur="500"/>
                                        <p:tgtEl>
                                          <p:spTgt spid="1844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438"/>
                                        </p:tgtEl>
                                        <p:attrNameLst>
                                          <p:attrName>style.visibility</p:attrName>
                                        </p:attrNameLst>
                                      </p:cBhvr>
                                      <p:to>
                                        <p:strVal val="visible"/>
                                      </p:to>
                                    </p:set>
                                    <p:animEffect transition="in" filter="barn(inVertical)">
                                      <p:cBhvr>
                                        <p:cTn id="38" dur="500"/>
                                        <p:tgtEl>
                                          <p:spTgt spid="184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8435" grpId="0"/>
      <p:bldP spid="18436" grpId="0"/>
      <p:bldP spid="18437" grpId="0"/>
      <p:bldP spid="18438" grpId="0"/>
      <p:bldP spid="161799" grpId="0" animBg="1"/>
      <p:bldP spid="18441" grpId="0" animBg="1"/>
      <p:bldP spid="18442" grpId="0"/>
      <p:bldP spid="161804" grpId="0" animBg="1"/>
      <p:bldP spid="161806" grpId="0" animBg="1"/>
      <p:bldP spid="7"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304800" y="990600"/>
            <a:ext cx="8534400" cy="2590800"/>
          </a:xfrm>
        </p:spPr>
        <p:txBody>
          <a:bodyPr/>
          <a:lstStyle/>
          <a:p>
            <a:pPr eaLnBrk="1" hangingPunct="1">
              <a:lnSpc>
                <a:spcPct val="90000"/>
              </a:lnSpc>
              <a:buFontTx/>
              <a:buNone/>
            </a:pPr>
            <a:r>
              <a:rPr lang="en-US" sz="2800" smtClean="0">
                <a:solidFill>
                  <a:srgbClr val="FF0066"/>
                </a:solidFill>
                <a:latin typeface=".VnTime" pitchFamily="34" charset="0"/>
              </a:rPr>
              <a:t>	</a:t>
            </a:r>
            <a:r>
              <a:rPr lang="en-US" sz="2800" b="1" smtClean="0">
                <a:latin typeface=".VnTimeH" pitchFamily="34" charset="0"/>
              </a:rPr>
              <a:t>     </a:t>
            </a:r>
            <a:r>
              <a:rPr lang="en-US" sz="2800" b="1" u="sng" smtClean="0">
                <a:solidFill>
                  <a:srgbClr val="0000FF"/>
                </a:solidFill>
                <a:latin typeface=".VnTime" pitchFamily="34" charset="0"/>
              </a:rPr>
              <a:t>Bµi tËp sè 5/41 ( sgk)</a:t>
            </a:r>
          </a:p>
          <a:p>
            <a:pPr eaLnBrk="1" hangingPunct="1">
              <a:lnSpc>
                <a:spcPct val="90000"/>
              </a:lnSpc>
              <a:buFontTx/>
              <a:buNone/>
            </a:pPr>
            <a:r>
              <a:rPr lang="en-US" sz="2800" b="1" smtClean="0">
                <a:latin typeface=".VnTime" pitchFamily="34" charset="0"/>
              </a:rPr>
              <a:t>	</a:t>
            </a:r>
            <a:r>
              <a:rPr lang="en-US" sz="2800" smtClean="0">
                <a:latin typeface=".VnTime" pitchFamily="34" charset="0"/>
              </a:rPr>
              <a:t>HiÒn rñ Thuû ®Õn nhµ HuÖ ch¬i nh©n ngµy sinh cña HuÖ. Thuû nãi: “ CËu kh«ng biÕt lµ chÞ cña HuÖ bÞ èm µ? Ng­ưêi ta nãi chÞ Êy bÞ AIDS. Tí sî l¾m, nhì bÞ l©y th× chÕt, tí kh«ng ®Õn ®©u!”.</a:t>
            </a:r>
          </a:p>
          <a:p>
            <a:pPr eaLnBrk="1" hangingPunct="1">
              <a:lnSpc>
                <a:spcPct val="90000"/>
              </a:lnSpc>
              <a:buFontTx/>
              <a:buNone/>
            </a:pPr>
            <a:r>
              <a:rPr lang="en-US" sz="2800" smtClean="0">
                <a:solidFill>
                  <a:srgbClr val="990000"/>
                </a:solidFill>
                <a:latin typeface=".VnTime" pitchFamily="34" charset="0"/>
              </a:rPr>
              <a:t>	</a:t>
            </a:r>
            <a:endParaRPr lang="en-US" sz="2800" b="1" smtClean="0">
              <a:solidFill>
                <a:srgbClr val="990000"/>
              </a:solidFill>
              <a:latin typeface=".VnTimeH" pitchFamily="34" charset="0"/>
            </a:endParaRPr>
          </a:p>
        </p:txBody>
      </p:sp>
      <p:sp>
        <p:nvSpPr>
          <p:cNvPr id="131077" name="Text Box 5"/>
          <p:cNvSpPr txBox="1">
            <a:spLocks noChangeArrowheads="1"/>
          </p:cNvSpPr>
          <p:nvPr/>
        </p:nvSpPr>
        <p:spPr bwMode="auto">
          <a:xfrm>
            <a:off x="762000" y="3581400"/>
            <a:ext cx="7467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buFontTx/>
              <a:buAutoNum type="arabicPeriod"/>
            </a:pPr>
            <a:r>
              <a:rPr lang="en-US" b="0">
                <a:solidFill>
                  <a:srgbClr val="0000FF"/>
                </a:solidFill>
                <a:latin typeface=".VnTime" pitchFamily="34" charset="0"/>
              </a:rPr>
              <a:t>Em cã ®ång t×nh víi Thuû kh«ng ? V× sao?</a:t>
            </a:r>
          </a:p>
          <a:p>
            <a:pPr eaLnBrk="1" hangingPunct="1"/>
            <a:r>
              <a:rPr lang="en-US" b="0">
                <a:solidFill>
                  <a:srgbClr val="0000FF"/>
                </a:solidFill>
                <a:latin typeface=".VnTime" pitchFamily="34" charset="0"/>
              </a:rPr>
              <a:t>2. NÕu em lµ HiÒn th× trong tr­ưêng hîp ®ã, em sÏ lµm g×?</a:t>
            </a:r>
            <a:endParaRPr lang="en-US">
              <a:solidFill>
                <a:srgbClr val="0000FF"/>
              </a:solidFill>
              <a:latin typeface=".VnTime" pitchFamily="34" charset="0"/>
            </a:endParaRPr>
          </a:p>
          <a:p>
            <a:pPr eaLnBrk="1" hangingPunct="1">
              <a:lnSpc>
                <a:spcPct val="80000"/>
              </a:lnSpc>
              <a:spcBef>
                <a:spcPct val="20000"/>
              </a:spcBef>
            </a:pPr>
            <a:endParaRPr lang="en-US" b="0">
              <a:solidFill>
                <a:srgbClr val="0000FF"/>
              </a:solidFill>
              <a:latin typeface=".VnTime" pitchFamily="34" charset="0"/>
            </a:endParaRP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box(in)">
                                      <p:cBhvr>
                                        <p:cTn id="7" dur="500"/>
                                        <p:tgtEl>
                                          <p:spTgt spid="131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1074">
                                            <p:txEl>
                                              <p:pRg st="1" end="1"/>
                                            </p:txEl>
                                          </p:spTgt>
                                        </p:tgtEl>
                                        <p:attrNameLst>
                                          <p:attrName>style.visibility</p:attrName>
                                        </p:attrNameLst>
                                      </p:cBhvr>
                                      <p:to>
                                        <p:strVal val="visible"/>
                                      </p:to>
                                    </p:set>
                                    <p:animEffect transition="in" filter="diamond(in)">
                                      <p:cBhvr>
                                        <p:cTn id="12" dur="2000"/>
                                        <p:tgtEl>
                                          <p:spTgt spid="131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 calcmode="lin" valueType="num">
                                      <p:cBhvr additive="base">
                                        <p:cTn id="17" dur="500" fill="hold"/>
                                        <p:tgtEl>
                                          <p:spTgt spid="13107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10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31077">
                                            <p:txEl>
                                              <p:pRg st="1" end="1"/>
                                            </p:txEl>
                                          </p:spTgt>
                                        </p:tgtEl>
                                        <p:attrNameLst>
                                          <p:attrName>style.visibility</p:attrName>
                                        </p:attrNameLst>
                                      </p:cBhvr>
                                      <p:to>
                                        <p:strVal val="visible"/>
                                      </p:to>
                                    </p:set>
                                    <p:animEffect transition="in" filter="checkerboard(across)">
                                      <p:cBhvr>
                                        <p:cTn id="23"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ext Box 4"/>
          <p:cNvSpPr txBox="1">
            <a:spLocks noChangeArrowheads="1"/>
          </p:cNvSpPr>
          <p:nvPr/>
        </p:nvSpPr>
        <p:spPr bwMode="auto">
          <a:xfrm>
            <a:off x="381000" y="1143000"/>
            <a:ext cx="83058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r>
              <a:rPr lang="en-US" b="0">
                <a:solidFill>
                  <a:srgbClr val="FF0000"/>
                </a:solidFill>
                <a:latin typeface=".VnTime" pitchFamily="34" charset="0"/>
              </a:rPr>
              <a:t>Gi¶i thÝch cho Thuû hiÓu:</a:t>
            </a:r>
          </a:p>
          <a:p>
            <a:pPr eaLnBrk="1" hangingPunct="1"/>
            <a:r>
              <a:rPr lang="en-US" b="0">
                <a:solidFill>
                  <a:srgbClr val="0000FF"/>
                </a:solidFill>
                <a:latin typeface=".VnTime" pitchFamily="34" charset="0"/>
              </a:rPr>
              <a:t>*) C¸c con ®­ưêng l©y nhiÔm HIV/AIDS :</a:t>
            </a:r>
          </a:p>
          <a:p>
            <a:pPr eaLnBrk="1" hangingPunct="1"/>
            <a:r>
              <a:rPr lang="en-US" b="0">
                <a:solidFill>
                  <a:srgbClr val="0000FF"/>
                </a:solidFill>
                <a:latin typeface=".VnTime" pitchFamily="34" charset="0"/>
              </a:rPr>
              <a:t> 	- Qua ®­ưêng m¸u.</a:t>
            </a:r>
          </a:p>
          <a:p>
            <a:pPr eaLnBrk="1" hangingPunct="1"/>
            <a:r>
              <a:rPr lang="en-US" b="0">
                <a:solidFill>
                  <a:srgbClr val="0000FF"/>
                </a:solidFill>
                <a:latin typeface=".VnTime" pitchFamily="34" charset="0"/>
              </a:rPr>
              <a:t> 	- Qua ®­ưêng t×nh dôc.</a:t>
            </a:r>
          </a:p>
          <a:p>
            <a:pPr eaLnBrk="1" hangingPunct="1"/>
            <a:r>
              <a:rPr lang="en-US" b="0">
                <a:solidFill>
                  <a:srgbClr val="0000FF"/>
                </a:solidFill>
                <a:latin typeface=".VnTime" pitchFamily="34" charset="0"/>
              </a:rPr>
              <a:t> 	- Tõ mÑ sang con.</a:t>
            </a:r>
          </a:p>
          <a:p>
            <a:pPr eaLnBrk="1" hangingPunct="1"/>
            <a:r>
              <a:rPr lang="en-US" b="0">
                <a:solidFill>
                  <a:srgbClr val="0000FF"/>
                </a:solidFill>
                <a:latin typeface=".VnTime" pitchFamily="34" charset="0"/>
              </a:rPr>
              <a:t>*) - Kh«ng nªn ph©n biÖt ®èi xö víi ng­ưêi bÞ nhiÔm HIV/AIDS.</a:t>
            </a:r>
          </a:p>
          <a:p>
            <a:pPr eaLnBrk="1" hangingPunct="1"/>
            <a:r>
              <a:rPr lang="en-US" b="0">
                <a:solidFill>
                  <a:srgbClr val="0000FF"/>
                </a:solidFill>
                <a:latin typeface=".VnTime" pitchFamily="34" charset="0"/>
              </a:rPr>
              <a:t>	- CÇn gÇn gòi ®éng viªn, chia sÎ gióp hä hoµ nhËp víi céng ®ång.</a:t>
            </a:r>
          </a:p>
          <a:p>
            <a:pPr eaLnBrk="1" hangingPunct="1"/>
            <a:endParaRPr lang="en-US" b="0">
              <a:solidFill>
                <a:srgbClr val="0000FF"/>
              </a:solidFill>
              <a:latin typeface=".VnTime" pitchFamily="34" charset="0"/>
            </a:endParaRPr>
          </a:p>
          <a:p>
            <a:pPr eaLnBrk="1" hangingPunct="1">
              <a:lnSpc>
                <a:spcPct val="80000"/>
              </a:lnSpc>
              <a:spcBef>
                <a:spcPct val="20000"/>
              </a:spcBef>
            </a:pPr>
            <a:endParaRPr lang="en-US" b="0">
              <a:solidFill>
                <a:srgbClr val="0000FF"/>
              </a:solidFill>
              <a:latin typeface=".VnTime" pitchFamily="34" charset="0"/>
            </a:endParaRP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 calcmode="lin" valueType="num">
                                      <p:cBhvr additive="base">
                                        <p:cTn id="7" dur="1000" fill="hold"/>
                                        <p:tgtEl>
                                          <p:spTgt spid="13210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2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100">
                                            <p:txEl>
                                              <p:pRg st="1" end="1"/>
                                            </p:txEl>
                                          </p:spTgt>
                                        </p:tgtEl>
                                        <p:attrNameLst>
                                          <p:attrName>style.visibility</p:attrName>
                                        </p:attrNameLst>
                                      </p:cBhvr>
                                      <p:to>
                                        <p:strVal val="visible"/>
                                      </p:to>
                                    </p:set>
                                    <p:anim calcmode="lin" valueType="num">
                                      <p:cBhvr additive="base">
                                        <p:cTn id="13" dur="1000" fill="hold"/>
                                        <p:tgtEl>
                                          <p:spTgt spid="13210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210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2100">
                                            <p:txEl>
                                              <p:pRg st="2" end="2"/>
                                            </p:txEl>
                                          </p:spTgt>
                                        </p:tgtEl>
                                        <p:attrNameLst>
                                          <p:attrName>style.visibility</p:attrName>
                                        </p:attrNameLst>
                                      </p:cBhvr>
                                      <p:to>
                                        <p:strVal val="visible"/>
                                      </p:to>
                                    </p:set>
                                    <p:anim calcmode="lin" valueType="num">
                                      <p:cBhvr additive="base">
                                        <p:cTn id="17" dur="1000" fill="hold"/>
                                        <p:tgtEl>
                                          <p:spTgt spid="132100">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210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2100">
                                            <p:txEl>
                                              <p:pRg st="3" end="3"/>
                                            </p:txEl>
                                          </p:spTgt>
                                        </p:tgtEl>
                                        <p:attrNameLst>
                                          <p:attrName>style.visibility</p:attrName>
                                        </p:attrNameLst>
                                      </p:cBhvr>
                                      <p:to>
                                        <p:strVal val="visible"/>
                                      </p:to>
                                    </p:set>
                                    <p:anim calcmode="lin" valueType="num">
                                      <p:cBhvr additive="base">
                                        <p:cTn id="21" dur="1000" fill="hold"/>
                                        <p:tgtEl>
                                          <p:spTgt spid="132100">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3210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2100">
                                            <p:txEl>
                                              <p:pRg st="4" end="4"/>
                                            </p:txEl>
                                          </p:spTgt>
                                        </p:tgtEl>
                                        <p:attrNameLst>
                                          <p:attrName>style.visibility</p:attrName>
                                        </p:attrNameLst>
                                      </p:cBhvr>
                                      <p:to>
                                        <p:strVal val="visible"/>
                                      </p:to>
                                    </p:set>
                                    <p:anim calcmode="lin" valueType="num">
                                      <p:cBhvr additive="base">
                                        <p:cTn id="25" dur="1000" fill="hold"/>
                                        <p:tgtEl>
                                          <p:spTgt spid="132100">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2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2100">
                                            <p:txEl>
                                              <p:pRg st="5" end="5"/>
                                            </p:txEl>
                                          </p:spTgt>
                                        </p:tgtEl>
                                        <p:attrNameLst>
                                          <p:attrName>style.visibility</p:attrName>
                                        </p:attrNameLst>
                                      </p:cBhvr>
                                      <p:to>
                                        <p:strVal val="visible"/>
                                      </p:to>
                                    </p:set>
                                    <p:anim calcmode="lin" valueType="num">
                                      <p:cBhvr additive="base">
                                        <p:cTn id="31" dur="500" fill="hold"/>
                                        <p:tgtEl>
                                          <p:spTgt spid="13210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2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2100">
                                            <p:txEl>
                                              <p:pRg st="6" end="6"/>
                                            </p:txEl>
                                          </p:spTgt>
                                        </p:tgtEl>
                                        <p:attrNameLst>
                                          <p:attrName>style.visibility</p:attrName>
                                        </p:attrNameLst>
                                      </p:cBhvr>
                                      <p:to>
                                        <p:strVal val="visible"/>
                                      </p:to>
                                    </p:set>
                                    <p:anim calcmode="lin" valueType="num">
                                      <p:cBhvr additive="base">
                                        <p:cTn id="37" dur="500" fill="hold"/>
                                        <p:tgtEl>
                                          <p:spTgt spid="13210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21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24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solidFill>
                  <a:srgbClr val="FF3300"/>
                </a:solidFill>
                <a:latin typeface="Times New Roman" pitchFamily="18" charset="0"/>
              </a:rPr>
              <a:t>Các nguy cơ lây nhiễm HIV</a:t>
            </a:r>
          </a:p>
        </p:txBody>
      </p:sp>
      <p:sp>
        <p:nvSpPr>
          <p:cNvPr id="20483" name="Rectangle 3"/>
          <p:cNvSpPr>
            <a:spLocks noChangeArrowheads="1"/>
          </p:cNvSpPr>
          <p:nvPr/>
        </p:nvSpPr>
        <p:spPr bwMode="auto">
          <a:xfrm>
            <a:off x="609600" y="6858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3200">
                <a:solidFill>
                  <a:srgbClr val="FF3300"/>
                </a:solidFill>
                <a:latin typeface="Times New Roman" pitchFamily="18" charset="0"/>
              </a:rPr>
              <a:t>Trò chơi: </a:t>
            </a:r>
            <a:r>
              <a:rPr lang="en-US" sz="3200" i="1">
                <a:solidFill>
                  <a:srgbClr val="FF3300"/>
                </a:solidFill>
                <a:latin typeface="Times New Roman" pitchFamily="18" charset="0"/>
              </a:rPr>
              <a:t>“AI HAY HƠN?”</a:t>
            </a:r>
          </a:p>
        </p:txBody>
      </p:sp>
      <p:sp>
        <p:nvSpPr>
          <p:cNvPr id="20484" name="Text Box 5"/>
          <p:cNvSpPr txBox="1">
            <a:spLocks noChangeArrowheads="1"/>
          </p:cNvSpPr>
          <p:nvPr/>
        </p:nvSpPr>
        <p:spPr bwMode="auto">
          <a:xfrm>
            <a:off x="381000" y="2286000"/>
            <a:ext cx="830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2575">
              <a:tabLst>
                <a:tab pos="7826375" algn="l"/>
              </a:tabLst>
              <a:defRPr sz="2800" b="1">
                <a:solidFill>
                  <a:schemeClr val="tx1"/>
                </a:solidFill>
                <a:latin typeface=".VnAvantH" pitchFamily="34" charset="0"/>
              </a:defRPr>
            </a:lvl1pPr>
            <a:lvl2pPr marL="742950" indent="-285750">
              <a:tabLst>
                <a:tab pos="7826375" algn="l"/>
              </a:tabLst>
              <a:defRPr sz="2800" b="1">
                <a:solidFill>
                  <a:schemeClr val="tx1"/>
                </a:solidFill>
                <a:latin typeface=".VnAvantH" pitchFamily="34" charset="0"/>
              </a:defRPr>
            </a:lvl2pPr>
            <a:lvl3pPr marL="1143000" indent="-228600">
              <a:tabLst>
                <a:tab pos="7826375" algn="l"/>
              </a:tabLst>
              <a:defRPr sz="2800" b="1">
                <a:solidFill>
                  <a:schemeClr val="tx1"/>
                </a:solidFill>
                <a:latin typeface=".VnAvantH" pitchFamily="34" charset="0"/>
              </a:defRPr>
            </a:lvl3pPr>
            <a:lvl4pPr marL="1600200" indent="-228600">
              <a:tabLst>
                <a:tab pos="7826375" algn="l"/>
              </a:tabLst>
              <a:defRPr sz="2800" b="1">
                <a:solidFill>
                  <a:schemeClr val="tx1"/>
                </a:solidFill>
                <a:latin typeface=".VnAvantH" pitchFamily="34" charset="0"/>
              </a:defRPr>
            </a:lvl4pPr>
            <a:lvl5pPr marL="2057400" indent="-228600">
              <a:tabLst>
                <a:tab pos="7826375" algn="l"/>
              </a:tabLst>
              <a:defRPr sz="2800" b="1">
                <a:solidFill>
                  <a:schemeClr val="tx1"/>
                </a:solidFill>
                <a:latin typeface=".VnAvantH" pitchFamily="34" charset="0"/>
              </a:defRPr>
            </a:lvl5pPr>
            <a:lvl6pPr marL="2514600" indent="-228600" eaLnBrk="0" fontAlgn="base" hangingPunct="0">
              <a:spcBef>
                <a:spcPct val="0"/>
              </a:spcBef>
              <a:spcAft>
                <a:spcPct val="0"/>
              </a:spcAft>
              <a:tabLst>
                <a:tab pos="7826375" algn="l"/>
              </a:tabLst>
              <a:defRPr sz="2800" b="1">
                <a:solidFill>
                  <a:schemeClr val="tx1"/>
                </a:solidFill>
                <a:latin typeface=".VnAvantH" pitchFamily="34" charset="0"/>
              </a:defRPr>
            </a:lvl6pPr>
            <a:lvl7pPr marL="2971800" indent="-228600" eaLnBrk="0" fontAlgn="base" hangingPunct="0">
              <a:spcBef>
                <a:spcPct val="0"/>
              </a:spcBef>
              <a:spcAft>
                <a:spcPct val="0"/>
              </a:spcAft>
              <a:tabLst>
                <a:tab pos="7826375" algn="l"/>
              </a:tabLst>
              <a:defRPr sz="2800" b="1">
                <a:solidFill>
                  <a:schemeClr val="tx1"/>
                </a:solidFill>
                <a:latin typeface=".VnAvantH" pitchFamily="34" charset="0"/>
              </a:defRPr>
            </a:lvl7pPr>
            <a:lvl8pPr marL="3429000" indent="-228600" eaLnBrk="0" fontAlgn="base" hangingPunct="0">
              <a:spcBef>
                <a:spcPct val="0"/>
              </a:spcBef>
              <a:spcAft>
                <a:spcPct val="0"/>
              </a:spcAft>
              <a:tabLst>
                <a:tab pos="7826375" algn="l"/>
              </a:tabLst>
              <a:defRPr sz="2800" b="1">
                <a:solidFill>
                  <a:schemeClr val="tx1"/>
                </a:solidFill>
                <a:latin typeface=".VnAvantH" pitchFamily="34" charset="0"/>
              </a:defRPr>
            </a:lvl8pPr>
            <a:lvl9pPr marL="3886200" indent="-228600" eaLnBrk="0" fontAlgn="base" hangingPunct="0">
              <a:spcBef>
                <a:spcPct val="0"/>
              </a:spcBef>
              <a:spcAft>
                <a:spcPct val="0"/>
              </a:spcAft>
              <a:tabLst>
                <a:tab pos="7826375" algn="l"/>
              </a:tabLst>
              <a:defRPr sz="2800" b="1">
                <a:solidFill>
                  <a:schemeClr val="tx1"/>
                </a:solidFill>
                <a:latin typeface=".VnAvantH" pitchFamily="34" charset="0"/>
              </a:defRPr>
            </a:lvl9pPr>
          </a:lstStyle>
          <a:p>
            <a:pPr algn="just" eaLnBrk="1" hangingPunct="1">
              <a:spcBef>
                <a:spcPct val="50000"/>
              </a:spcBef>
            </a:pPr>
            <a:r>
              <a:rPr lang="en-US" sz="2000">
                <a:latin typeface="Arial" charset="0"/>
              </a:rPr>
              <a:t>Đây là phần bài tập trắc nghiệm kiểm tra lượng kiến thức về </a:t>
            </a:r>
            <a:r>
              <a:rPr lang="en-US" sz="2000">
                <a:solidFill>
                  <a:srgbClr val="FF3300"/>
                </a:solidFill>
                <a:latin typeface="Arial" charset="0"/>
              </a:rPr>
              <a:t>HIV</a:t>
            </a:r>
            <a:r>
              <a:rPr lang="en-US" sz="2000">
                <a:latin typeface="Arial" charset="0"/>
              </a:rPr>
              <a:t> mà các em có được. Hãy tập trung và vận dụng hiểu biết của mình để trả lời chính xác</a:t>
            </a:r>
            <a:r>
              <a:rPr lang="en-US" sz="2000">
                <a:solidFill>
                  <a:schemeClr val="hlink"/>
                </a:solidFill>
                <a:latin typeface="Arial" charset="0"/>
              </a:rPr>
              <a:t>. </a:t>
            </a:r>
            <a:endParaRPr lang="en-US" sz="2000" i="1">
              <a:solidFill>
                <a:srgbClr val="FF3300"/>
              </a:solidFill>
              <a:latin typeface="Arial" charset="0"/>
            </a:endParaRPr>
          </a:p>
        </p:txBody>
      </p:sp>
    </p:spTree>
  </p:cSld>
  <p:clrMapOvr>
    <a:masterClrMapping/>
  </p:clrMapOvr>
  <p:transition>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533400"/>
            <a:ext cx="8534400" cy="1733550"/>
          </a:xfrm>
        </p:spPr>
        <p:txBody>
          <a:bodyPr/>
          <a:lstStyle/>
          <a:p>
            <a:pPr eaLnBrk="1" hangingPunct="1"/>
            <a:r>
              <a:rPr lang="en-US" sz="3200" b="1" u="sng" smtClean="0">
                <a:solidFill>
                  <a:srgbClr val="FF3300"/>
                </a:solidFill>
              </a:rPr>
              <a:t>Câu 1:</a:t>
            </a:r>
            <a:r>
              <a:rPr lang="en-US" sz="3200" u="sng" smtClean="0">
                <a:solidFill>
                  <a:srgbClr val="FF3300"/>
                </a:solidFill>
              </a:rPr>
              <a:t/>
            </a:r>
            <a:br>
              <a:rPr lang="en-US" sz="3200" u="sng" smtClean="0">
                <a:solidFill>
                  <a:srgbClr val="FF3300"/>
                </a:solidFill>
              </a:rPr>
            </a:br>
            <a:r>
              <a:rPr lang="en-US" sz="3200" smtClean="0">
                <a:solidFill>
                  <a:srgbClr val="FF3300"/>
                </a:solidFill>
              </a:rPr>
              <a:t>Quan hệ tình dục</a:t>
            </a:r>
            <a:r>
              <a:rPr lang="en-US" sz="3200" b="1" i="1" smtClean="0">
                <a:solidFill>
                  <a:srgbClr val="FF3300"/>
                </a:solidFill>
              </a:rPr>
              <a:t> </a:t>
            </a:r>
            <a:r>
              <a:rPr lang="en-US" sz="3200" b="1" i="1" smtClean="0">
                <a:solidFill>
                  <a:srgbClr val="3333FF"/>
                </a:solidFill>
              </a:rPr>
              <a:t>không an toàn</a:t>
            </a:r>
            <a:r>
              <a:rPr lang="en-US" sz="3200" smtClean="0">
                <a:solidFill>
                  <a:srgbClr val="FF3300"/>
                </a:solidFill>
              </a:rPr>
              <a:t> với một  một người cùng giới (hoặc khác giới) thì có  nguy cơ bị </a:t>
            </a:r>
            <a:r>
              <a:rPr lang="en-US" sz="3200" b="1" smtClean="0">
                <a:solidFill>
                  <a:srgbClr val="FF3300"/>
                </a:solidFill>
              </a:rPr>
              <a:t>lây nhiễm</a:t>
            </a:r>
            <a:r>
              <a:rPr lang="en-US" sz="3200" smtClean="0">
                <a:solidFill>
                  <a:srgbClr val="FF3300"/>
                </a:solidFill>
              </a:rPr>
              <a:t> </a:t>
            </a:r>
            <a:r>
              <a:rPr lang="en-US" sz="3200" b="1" smtClean="0">
                <a:solidFill>
                  <a:srgbClr val="FF3300"/>
                </a:solidFill>
              </a:rPr>
              <a:t>HIV</a:t>
            </a:r>
            <a:r>
              <a:rPr lang="en-US" sz="3200" smtClean="0">
                <a:solidFill>
                  <a:srgbClr val="FF3300"/>
                </a:solidFill>
              </a:rPr>
              <a:t> </a:t>
            </a:r>
            <a:r>
              <a:rPr lang="en-US" sz="3200" b="1" smtClean="0">
                <a:solidFill>
                  <a:srgbClr val="FF3300"/>
                </a:solidFill>
              </a:rPr>
              <a:t>không ?</a:t>
            </a:r>
          </a:p>
        </p:txBody>
      </p:sp>
      <p:sp>
        <p:nvSpPr>
          <p:cNvPr id="21507" name="Rectangle 3"/>
          <p:cNvSpPr>
            <a:spLocks noGrp="1" noChangeArrowheads="1"/>
          </p:cNvSpPr>
          <p:nvPr>
            <p:ph type="body" idx="1"/>
          </p:nvPr>
        </p:nvSpPr>
        <p:spPr>
          <a:xfrm>
            <a:off x="1368425" y="2847975"/>
            <a:ext cx="5565775" cy="2181225"/>
          </a:xfrm>
        </p:spPr>
        <p:txBody>
          <a:bodyPr/>
          <a:lstStyle/>
          <a:p>
            <a:pPr eaLnBrk="1" hangingPunct="1">
              <a:buFontTx/>
              <a:buNone/>
            </a:pPr>
            <a:r>
              <a:rPr lang="en-US" smtClean="0"/>
              <a:t>         Có nguy cơ </a:t>
            </a:r>
          </a:p>
          <a:p>
            <a:pPr eaLnBrk="1" hangingPunct="1">
              <a:buFontTx/>
              <a:buNone/>
            </a:pPr>
            <a:endParaRPr lang="en-US" smtClean="0"/>
          </a:p>
          <a:p>
            <a:pPr eaLnBrk="1" hangingPunct="1">
              <a:buFontTx/>
              <a:buNone/>
            </a:pPr>
            <a:r>
              <a:rPr lang="en-US" smtClean="0"/>
              <a:t>         Không có nguy cơ</a:t>
            </a:r>
          </a:p>
        </p:txBody>
      </p:sp>
      <p:sp>
        <p:nvSpPr>
          <p:cNvPr id="21508" name="AutoShape 4">
            <a:hlinkClick r:id="" action="ppaction://noaction" highlightClick="1"/>
          </p:cNvPr>
          <p:cNvSpPr>
            <a:spLocks noChangeArrowheads="1"/>
          </p:cNvSpPr>
          <p:nvPr/>
        </p:nvSpPr>
        <p:spPr bwMode="auto">
          <a:xfrm>
            <a:off x="1905000" y="2990850"/>
            <a:ext cx="457200" cy="414338"/>
          </a:xfrm>
          <a:prstGeom prst="actionButtonHelp">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sp>
        <p:nvSpPr>
          <p:cNvPr id="21509" name="AutoShape 5">
            <a:hlinkClick r:id="" action="ppaction://noaction" highlightClick="1"/>
          </p:cNvPr>
          <p:cNvSpPr>
            <a:spLocks noChangeArrowheads="1"/>
          </p:cNvSpPr>
          <p:nvPr/>
        </p:nvSpPr>
        <p:spPr bwMode="auto">
          <a:xfrm>
            <a:off x="1905000" y="4057650"/>
            <a:ext cx="457200" cy="414338"/>
          </a:xfrm>
          <a:prstGeom prst="actionButtonHelp">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pic>
        <p:nvPicPr>
          <p:cNvPr id="138246" name="Picture 6" descr="RBWBUTNW">
            <a:hlinkClick r:id="" action="ppaction://hlinkshowjump?jump=nex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52600" y="2819400"/>
            <a:ext cx="685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38246"/>
                                        </p:tgtEl>
                                        <p:attrNameLst>
                                          <p:attrName>style.visibility</p:attrName>
                                        </p:attrNameLst>
                                      </p:cBhvr>
                                      <p:to>
                                        <p:strVal val="visible"/>
                                      </p:to>
                                    </p:set>
                                    <p:anim calcmode="lin" valueType="num">
                                      <p:cBhvr>
                                        <p:cTn id="7" dur="500" fill="hold"/>
                                        <p:tgtEl>
                                          <p:spTgt spid="138246"/>
                                        </p:tgtEl>
                                        <p:attrNameLst>
                                          <p:attrName>ppt_w</p:attrName>
                                        </p:attrNameLst>
                                      </p:cBhvr>
                                      <p:tavLst>
                                        <p:tav tm="0">
                                          <p:val>
                                            <p:strVal val="2/3*#ppt_w"/>
                                          </p:val>
                                        </p:tav>
                                        <p:tav tm="100000">
                                          <p:val>
                                            <p:strVal val="#ppt_w"/>
                                          </p:val>
                                        </p:tav>
                                      </p:tavLst>
                                    </p:anim>
                                    <p:anim calcmode="lin" valueType="num">
                                      <p:cBhvr>
                                        <p:cTn id="8" dur="500" fill="hold"/>
                                        <p:tgtEl>
                                          <p:spTgt spid="138246"/>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GONG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52400"/>
            <a:ext cx="9144000" cy="1384300"/>
          </a:xfrm>
        </p:spPr>
        <p:txBody>
          <a:bodyPr/>
          <a:lstStyle/>
          <a:p>
            <a:pPr eaLnBrk="1" hangingPunct="1"/>
            <a:r>
              <a:rPr lang="en-US" sz="3200" b="1" u="sng" smtClean="0">
                <a:solidFill>
                  <a:srgbClr val="FF3300"/>
                </a:solidFill>
              </a:rPr>
              <a:t>Câu 2:</a:t>
            </a:r>
            <a:r>
              <a:rPr lang="en-US" sz="3200" smtClean="0">
                <a:solidFill>
                  <a:srgbClr val="FF3300"/>
                </a:solidFill>
              </a:rPr>
              <a:t>  </a:t>
            </a:r>
            <a:br>
              <a:rPr lang="en-US" sz="3200" smtClean="0">
                <a:solidFill>
                  <a:srgbClr val="FF3300"/>
                </a:solidFill>
              </a:rPr>
            </a:br>
            <a:r>
              <a:rPr lang="en-US" sz="3200" smtClean="0">
                <a:solidFill>
                  <a:srgbClr val="FF3300"/>
                </a:solidFill>
              </a:rPr>
              <a:t>Truyền máu – nhưng máu  chưa được xét nghiệm </a:t>
            </a:r>
            <a:br>
              <a:rPr lang="en-US" sz="3200" smtClean="0">
                <a:solidFill>
                  <a:srgbClr val="FF3300"/>
                </a:solidFill>
              </a:rPr>
            </a:br>
            <a:r>
              <a:rPr lang="en-US" sz="3200" smtClean="0">
                <a:solidFill>
                  <a:srgbClr val="FF3300"/>
                </a:solidFill>
              </a:rPr>
              <a:t>HIV thì </a:t>
            </a:r>
            <a:r>
              <a:rPr lang="en-US" sz="3200" smtClean="0">
                <a:solidFill>
                  <a:srgbClr val="3333FF"/>
                </a:solidFill>
              </a:rPr>
              <a:t>có nguy cơ lây nhiễm HIV không</a:t>
            </a:r>
            <a:r>
              <a:rPr lang="en-US" sz="3200" smtClean="0">
                <a:solidFill>
                  <a:srgbClr val="FF3300"/>
                </a:solidFill>
              </a:rPr>
              <a:t>?</a:t>
            </a:r>
          </a:p>
        </p:txBody>
      </p:sp>
      <p:pic>
        <p:nvPicPr>
          <p:cNvPr id="22531" name="Picture 3" descr="H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4241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body" idx="1"/>
          </p:nvPr>
        </p:nvSpPr>
        <p:spPr>
          <a:xfrm>
            <a:off x="5029200" y="1905000"/>
            <a:ext cx="4114800" cy="4114800"/>
          </a:xfrm>
        </p:spPr>
        <p:txBody>
          <a:bodyPr/>
          <a:lstStyle/>
          <a:p>
            <a:pPr eaLnBrk="1" hangingPunct="1">
              <a:buFontTx/>
              <a:buNone/>
            </a:pPr>
            <a:r>
              <a:rPr lang="en-US" smtClean="0"/>
              <a:t>    Có nguy cơ</a:t>
            </a:r>
          </a:p>
          <a:p>
            <a:pPr eaLnBrk="1" hangingPunct="1"/>
            <a:endParaRPr lang="en-US" smtClean="0"/>
          </a:p>
          <a:p>
            <a:pPr eaLnBrk="1" hangingPunct="1">
              <a:buFontTx/>
              <a:buNone/>
            </a:pPr>
            <a:r>
              <a:rPr lang="en-US" smtClean="0"/>
              <a:t>   Không có nguy cơ</a:t>
            </a:r>
          </a:p>
        </p:txBody>
      </p:sp>
      <p:sp>
        <p:nvSpPr>
          <p:cNvPr id="22533" name="AutoShape 5">
            <a:hlinkClick r:id="" action="ppaction://noaction" highlightClick="1"/>
          </p:cNvPr>
          <p:cNvSpPr>
            <a:spLocks noChangeArrowheads="1"/>
          </p:cNvSpPr>
          <p:nvPr/>
        </p:nvSpPr>
        <p:spPr bwMode="auto">
          <a:xfrm>
            <a:off x="4953000" y="2133600"/>
            <a:ext cx="457200" cy="381000"/>
          </a:xfrm>
          <a:prstGeom prst="actionButtonHelp">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b="0">
              <a:solidFill>
                <a:srgbClr val="990000"/>
              </a:solidFill>
              <a:latin typeface="Tahoma" pitchFamily="34" charset="0"/>
            </a:endParaRPr>
          </a:p>
        </p:txBody>
      </p:sp>
      <p:sp>
        <p:nvSpPr>
          <p:cNvPr id="22534" name="AutoShape 6">
            <a:hlinkClick r:id="" action="ppaction://noaction" highlightClick="1"/>
          </p:cNvPr>
          <p:cNvSpPr>
            <a:spLocks noChangeArrowheads="1"/>
          </p:cNvSpPr>
          <p:nvPr/>
        </p:nvSpPr>
        <p:spPr bwMode="auto">
          <a:xfrm>
            <a:off x="4953000" y="3124200"/>
            <a:ext cx="457200" cy="381000"/>
          </a:xfrm>
          <a:prstGeom prst="actionButtonHelp">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pic>
        <p:nvPicPr>
          <p:cNvPr id="140295" name="Picture 7" descr="RBWBUTNW">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V="1">
            <a:off x="49530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40295"/>
                                        </p:tgtEl>
                                        <p:attrNameLst>
                                          <p:attrName>style.visibility</p:attrName>
                                        </p:attrNameLst>
                                      </p:cBhvr>
                                      <p:to>
                                        <p:strVal val="visible"/>
                                      </p:to>
                                    </p:set>
                                    <p:anim calcmode="lin" valueType="num">
                                      <p:cBhvr>
                                        <p:cTn id="7" dur="500" fill="hold"/>
                                        <p:tgtEl>
                                          <p:spTgt spid="140295"/>
                                        </p:tgtEl>
                                        <p:attrNameLst>
                                          <p:attrName>ppt_w</p:attrName>
                                        </p:attrNameLst>
                                      </p:cBhvr>
                                      <p:tavLst>
                                        <p:tav tm="0">
                                          <p:val>
                                            <p:strVal val="2/3*#ppt_w"/>
                                          </p:val>
                                        </p:tav>
                                        <p:tav tm="100000">
                                          <p:val>
                                            <p:strVal val="#ppt_w"/>
                                          </p:val>
                                        </p:tav>
                                      </p:tavLst>
                                    </p:anim>
                                    <p:anim calcmode="lin" valueType="num">
                                      <p:cBhvr>
                                        <p:cTn id="8" dur="500" fill="hold"/>
                                        <p:tgtEl>
                                          <p:spTgt spid="140295"/>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GONG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Oval 4"/>
          <p:cNvSpPr>
            <a:spLocks noChangeArrowheads="1"/>
          </p:cNvSpPr>
          <p:nvPr/>
        </p:nvSpPr>
        <p:spPr bwMode="auto">
          <a:xfrm>
            <a:off x="3254375" y="2492375"/>
            <a:ext cx="2701925" cy="1520825"/>
          </a:xfrm>
          <a:prstGeom prst="ellipse">
            <a:avLst/>
          </a:prstGeom>
          <a:solidFill>
            <a:schemeClr val="tx1"/>
          </a:solidFill>
          <a:ln w="9525">
            <a:solidFill>
              <a:schemeClr val="bg1"/>
            </a:solidFill>
            <a:round/>
            <a:headEnd/>
            <a:tailEnd/>
          </a:ln>
        </p:spPr>
        <p:txBody>
          <a:bodyPr wrap="none" anchor="ctr"/>
          <a:lstStyle/>
          <a:p>
            <a:pPr algn="ctr" eaLnBrk="1" hangingPunct="1"/>
            <a:r>
              <a:rPr lang="en-US" sz="3200">
                <a:solidFill>
                  <a:schemeClr val="bg1"/>
                </a:solidFill>
                <a:latin typeface=".VnTime" pitchFamily="34" charset="0"/>
              </a:rPr>
              <a:t>Ma tóy</a:t>
            </a:r>
          </a:p>
        </p:txBody>
      </p:sp>
      <p:sp>
        <p:nvSpPr>
          <p:cNvPr id="52229" name="Oval 5"/>
          <p:cNvSpPr>
            <a:spLocks noChangeArrowheads="1"/>
          </p:cNvSpPr>
          <p:nvPr/>
        </p:nvSpPr>
        <p:spPr bwMode="auto">
          <a:xfrm>
            <a:off x="530225" y="584200"/>
            <a:ext cx="2441575" cy="1397000"/>
          </a:xfrm>
          <a:prstGeom prst="ellipse">
            <a:avLst/>
          </a:prstGeom>
          <a:solidFill>
            <a:schemeClr val="tx1"/>
          </a:solidFill>
          <a:ln w="9525">
            <a:solidFill>
              <a:schemeClr val="bg1"/>
            </a:solidFill>
            <a:round/>
            <a:headEnd/>
            <a:tailEnd/>
          </a:ln>
        </p:spPr>
        <p:txBody>
          <a:bodyPr wrap="none" anchor="ctr"/>
          <a:lstStyle/>
          <a:p>
            <a:pPr algn="ctr" eaLnBrk="1" hangingPunct="1"/>
            <a:r>
              <a:rPr lang="en-US" sz="3200">
                <a:solidFill>
                  <a:schemeClr val="bg1"/>
                </a:solidFill>
                <a:latin typeface=".VnTime" pitchFamily="34" charset="0"/>
              </a:rPr>
              <a:t>Cê b¹c</a:t>
            </a:r>
          </a:p>
        </p:txBody>
      </p:sp>
      <p:sp>
        <p:nvSpPr>
          <p:cNvPr id="52230" name="Oval 6"/>
          <p:cNvSpPr>
            <a:spLocks noChangeArrowheads="1"/>
          </p:cNvSpPr>
          <p:nvPr/>
        </p:nvSpPr>
        <p:spPr bwMode="auto">
          <a:xfrm>
            <a:off x="5756275" y="492125"/>
            <a:ext cx="2613025" cy="1527175"/>
          </a:xfrm>
          <a:prstGeom prst="ellipse">
            <a:avLst/>
          </a:prstGeom>
          <a:solidFill>
            <a:schemeClr val="tx1"/>
          </a:solidFill>
          <a:ln w="9525">
            <a:solidFill>
              <a:schemeClr val="bg1"/>
            </a:solidFill>
            <a:round/>
            <a:headEnd/>
            <a:tailEnd/>
          </a:ln>
        </p:spPr>
        <p:txBody>
          <a:bodyPr wrap="none" anchor="ctr"/>
          <a:lstStyle/>
          <a:p>
            <a:pPr algn="ctr" eaLnBrk="1" hangingPunct="1"/>
            <a:r>
              <a:rPr lang="en-US" sz="3200">
                <a:solidFill>
                  <a:schemeClr val="bg1"/>
                </a:solidFill>
                <a:latin typeface=".VnTime" pitchFamily="34" charset="0"/>
              </a:rPr>
              <a:t>M¹i d©m</a:t>
            </a:r>
          </a:p>
        </p:txBody>
      </p:sp>
      <p:cxnSp>
        <p:nvCxnSpPr>
          <p:cNvPr id="52231" name="AutoShape 7"/>
          <p:cNvCxnSpPr>
            <a:cxnSpLocks noChangeShapeType="1"/>
          </p:cNvCxnSpPr>
          <p:nvPr/>
        </p:nvCxnSpPr>
        <p:spPr bwMode="auto">
          <a:xfrm>
            <a:off x="2500313" y="1985963"/>
            <a:ext cx="906462" cy="755650"/>
          </a:xfrm>
          <a:prstGeom prst="straightConnector1">
            <a:avLst/>
          </a:prstGeom>
          <a:noFill/>
          <a:ln w="50800">
            <a:solidFill>
              <a:srgbClr val="CC0000"/>
            </a:solidFill>
            <a:round/>
            <a:headEnd type="stealth" w="lg" len="lg"/>
            <a:tailEnd type="stealth" w="lg" len="lg"/>
          </a:ln>
          <a:extLst>
            <a:ext uri="{909E8E84-426E-40DD-AFC4-6F175D3DCCD1}">
              <a14:hiddenFill xmlns:a14="http://schemas.microsoft.com/office/drawing/2010/main">
                <a:noFill/>
              </a14:hiddenFill>
            </a:ext>
          </a:extLst>
        </p:spPr>
      </p:cxnSp>
      <p:cxnSp>
        <p:nvCxnSpPr>
          <p:cNvPr id="52232" name="AutoShape 8"/>
          <p:cNvCxnSpPr>
            <a:cxnSpLocks noChangeShapeType="1"/>
          </p:cNvCxnSpPr>
          <p:nvPr/>
        </p:nvCxnSpPr>
        <p:spPr bwMode="auto">
          <a:xfrm>
            <a:off x="4576763" y="4013200"/>
            <a:ext cx="0" cy="400050"/>
          </a:xfrm>
          <a:prstGeom prst="straightConnector1">
            <a:avLst/>
          </a:prstGeom>
          <a:noFill/>
          <a:ln w="127000">
            <a:solidFill>
              <a:srgbClr val="CC0000"/>
            </a:solidFill>
            <a:round/>
            <a:headEnd/>
            <a:tailEnd type="stealth" w="med" len="med"/>
          </a:ln>
          <a:extLst>
            <a:ext uri="{909E8E84-426E-40DD-AFC4-6F175D3DCCD1}">
              <a14:hiddenFill xmlns:a14="http://schemas.microsoft.com/office/drawing/2010/main">
                <a:noFill/>
              </a14:hiddenFill>
            </a:ext>
          </a:extLst>
        </p:spPr>
      </p:cxnSp>
      <p:pic>
        <p:nvPicPr>
          <p:cNvPr id="52234" name="Picture 10" descr="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9600"/>
            <a:ext cx="203676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1" name="Line 17"/>
          <p:cNvSpPr>
            <a:spLocks noChangeShapeType="1"/>
          </p:cNvSpPr>
          <p:nvPr/>
        </p:nvSpPr>
        <p:spPr bwMode="auto">
          <a:xfrm>
            <a:off x="3124200" y="1295400"/>
            <a:ext cx="2481263" cy="11113"/>
          </a:xfrm>
          <a:prstGeom prst="line">
            <a:avLst/>
          </a:prstGeom>
          <a:noFill/>
          <a:ln w="50800">
            <a:solidFill>
              <a:srgbClr val="CC0000"/>
            </a:solidFill>
            <a:round/>
            <a:headEnd type="stealth" w="lg" len="lg"/>
            <a:tailEnd type="stealth" w="lg" len="lg"/>
          </a:ln>
          <a:extLst>
            <a:ext uri="{909E8E84-426E-40DD-AFC4-6F175D3DCCD1}">
              <a14:hiddenFill xmlns:a14="http://schemas.microsoft.com/office/drawing/2010/main">
                <a:noFill/>
              </a14:hiddenFill>
            </a:ext>
          </a:extLst>
        </p:spPr>
        <p:txBody>
          <a:bodyPr>
            <a:spAutoFit/>
          </a:bodyPr>
          <a:lstStyle/>
          <a:p>
            <a:endParaRPr lang="en-US"/>
          </a:p>
        </p:txBody>
      </p:sp>
      <p:sp>
        <p:nvSpPr>
          <p:cNvPr id="52243" name="Line 19"/>
          <p:cNvSpPr>
            <a:spLocks noChangeShapeType="1"/>
          </p:cNvSpPr>
          <p:nvPr/>
        </p:nvSpPr>
        <p:spPr bwMode="auto">
          <a:xfrm flipH="1">
            <a:off x="5562600" y="1981200"/>
            <a:ext cx="1371600" cy="2743200"/>
          </a:xfrm>
          <a:prstGeom prst="line">
            <a:avLst/>
          </a:prstGeom>
          <a:noFill/>
          <a:ln w="50800">
            <a:solidFill>
              <a:srgbClr val="CC0000"/>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2244" name="Line 20"/>
          <p:cNvSpPr>
            <a:spLocks noChangeShapeType="1"/>
          </p:cNvSpPr>
          <p:nvPr/>
        </p:nvSpPr>
        <p:spPr bwMode="auto">
          <a:xfrm flipH="1">
            <a:off x="5638800" y="1752600"/>
            <a:ext cx="457200" cy="1066800"/>
          </a:xfrm>
          <a:prstGeom prst="line">
            <a:avLst/>
          </a:prstGeom>
          <a:noFill/>
          <a:ln w="50800">
            <a:solidFill>
              <a:srgbClr val="CC0000"/>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2245" name="Rectangle 21"/>
          <p:cNvSpPr>
            <a:spLocks noChangeArrowheads="1"/>
          </p:cNvSpPr>
          <p:nvPr/>
        </p:nvSpPr>
        <p:spPr bwMode="auto">
          <a:xfrm>
            <a:off x="3581400" y="4953000"/>
            <a:ext cx="2036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1" hangingPunct="1"/>
            <a:r>
              <a:rPr lang="en-US" sz="3200">
                <a:solidFill>
                  <a:schemeClr val="bg1"/>
                </a:solidFill>
                <a:latin typeface=".VnTime" pitchFamily="34" charset="0"/>
              </a:rPr>
              <a:t>HIV/AIDS</a:t>
            </a: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3000" fill="hold" nodeType="afterEffect">
                                  <p:stCondLst>
                                    <p:cond delay="0"/>
                                  </p:stCondLst>
                                  <p:childTnLst>
                                    <p:animEffect transition="out" filter="fade">
                                      <p:cBhvr>
                                        <p:cTn id="6" dur="1000" tmFilter="0, 0; .2, .5; .8, .5; 1, 0"/>
                                        <p:tgtEl>
                                          <p:spTgt spid="52234"/>
                                        </p:tgtEl>
                                      </p:cBhvr>
                                    </p:animEffect>
                                    <p:animScale>
                                      <p:cBhvr>
                                        <p:cTn id="7" dur="500" autoRev="1" fill="hold"/>
                                        <p:tgtEl>
                                          <p:spTgt spid="5223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52228"/>
                                        </p:tgtEl>
                                      </p:cBhvr>
                                    </p:animEffect>
                                    <p:set>
                                      <p:cBhvr>
                                        <p:cTn id="12" dur="1" fill="hold">
                                          <p:stCondLst>
                                            <p:cond delay="499"/>
                                          </p:stCondLst>
                                        </p:cTn>
                                        <p:tgtEl>
                                          <p:spTgt spid="52228"/>
                                        </p:tgtEl>
                                        <p:attrNameLst>
                                          <p:attrName>style.visibility</p:attrName>
                                        </p:attrNameLst>
                                      </p:cBhvr>
                                      <p:to>
                                        <p:strVal val="hidden"/>
                                      </p:to>
                                    </p:set>
                                  </p:childTnLst>
                                </p:cTn>
                              </p:par>
                              <p:par>
                                <p:cTn id="13" presetID="4" presetClass="exit" presetSubtype="16" fill="hold" grpId="0" nodeType="withEffect">
                                  <p:stCondLst>
                                    <p:cond delay="0"/>
                                  </p:stCondLst>
                                  <p:childTnLst>
                                    <p:animEffect transition="out" filter="box(in)">
                                      <p:cBhvr>
                                        <p:cTn id="14" dur="500"/>
                                        <p:tgtEl>
                                          <p:spTgt spid="52229"/>
                                        </p:tgtEl>
                                      </p:cBhvr>
                                    </p:animEffect>
                                    <p:set>
                                      <p:cBhvr>
                                        <p:cTn id="15" dur="1" fill="hold">
                                          <p:stCondLst>
                                            <p:cond delay="499"/>
                                          </p:stCondLst>
                                        </p:cTn>
                                        <p:tgtEl>
                                          <p:spTgt spid="52229"/>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52230"/>
                                        </p:tgtEl>
                                      </p:cBhvr>
                                    </p:animEffect>
                                    <p:set>
                                      <p:cBhvr>
                                        <p:cTn id="18" dur="1" fill="hold">
                                          <p:stCondLst>
                                            <p:cond delay="499"/>
                                          </p:stCondLst>
                                        </p:cTn>
                                        <p:tgtEl>
                                          <p:spTgt spid="52230"/>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52231"/>
                                        </p:tgtEl>
                                      </p:cBhvr>
                                    </p:animEffect>
                                    <p:set>
                                      <p:cBhvr>
                                        <p:cTn id="21" dur="1" fill="hold">
                                          <p:stCondLst>
                                            <p:cond delay="499"/>
                                          </p:stCondLst>
                                        </p:cTn>
                                        <p:tgtEl>
                                          <p:spTgt spid="52231"/>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52232"/>
                                        </p:tgtEl>
                                      </p:cBhvr>
                                    </p:animEffect>
                                    <p:set>
                                      <p:cBhvr>
                                        <p:cTn id="24" dur="1" fill="hold">
                                          <p:stCondLst>
                                            <p:cond delay="499"/>
                                          </p:stCondLst>
                                        </p:cTn>
                                        <p:tgtEl>
                                          <p:spTgt spid="52232"/>
                                        </p:tgtEl>
                                        <p:attrNameLst>
                                          <p:attrName>style.visibility</p:attrName>
                                        </p:attrNameLst>
                                      </p:cBhvr>
                                      <p:to>
                                        <p:strVal val="hidden"/>
                                      </p:to>
                                    </p:set>
                                  </p:childTnLst>
                                </p:cTn>
                              </p:par>
                              <p:par>
                                <p:cTn id="25" presetID="4" presetClass="exit" presetSubtype="16" fill="hold" grpId="0" nodeType="withEffect">
                                  <p:stCondLst>
                                    <p:cond delay="0"/>
                                  </p:stCondLst>
                                  <p:childTnLst>
                                    <p:animEffect transition="out" filter="box(in)">
                                      <p:cBhvr>
                                        <p:cTn id="26" dur="500"/>
                                        <p:tgtEl>
                                          <p:spTgt spid="52241"/>
                                        </p:tgtEl>
                                      </p:cBhvr>
                                    </p:animEffect>
                                    <p:set>
                                      <p:cBhvr>
                                        <p:cTn id="27" dur="1" fill="hold">
                                          <p:stCondLst>
                                            <p:cond delay="499"/>
                                          </p:stCondLst>
                                        </p:cTn>
                                        <p:tgtEl>
                                          <p:spTgt spid="52241"/>
                                        </p:tgtEl>
                                        <p:attrNameLst>
                                          <p:attrName>style.visibility</p:attrName>
                                        </p:attrNameLst>
                                      </p:cBhvr>
                                      <p:to>
                                        <p:strVal val="hidden"/>
                                      </p:to>
                                    </p:set>
                                  </p:childTnLst>
                                </p:cTn>
                              </p:par>
                              <p:par>
                                <p:cTn id="28" presetID="4" presetClass="exit" presetSubtype="16" fill="hold" grpId="0" nodeType="withEffect">
                                  <p:stCondLst>
                                    <p:cond delay="0"/>
                                  </p:stCondLst>
                                  <p:childTnLst>
                                    <p:animEffect transition="out" filter="box(in)">
                                      <p:cBhvr>
                                        <p:cTn id="29" dur="500"/>
                                        <p:tgtEl>
                                          <p:spTgt spid="52243"/>
                                        </p:tgtEl>
                                      </p:cBhvr>
                                    </p:animEffect>
                                    <p:set>
                                      <p:cBhvr>
                                        <p:cTn id="30" dur="1" fill="hold">
                                          <p:stCondLst>
                                            <p:cond delay="499"/>
                                          </p:stCondLst>
                                        </p:cTn>
                                        <p:tgtEl>
                                          <p:spTgt spid="52243"/>
                                        </p:tgtEl>
                                        <p:attrNameLst>
                                          <p:attrName>style.visibility</p:attrName>
                                        </p:attrNameLst>
                                      </p:cBhvr>
                                      <p:to>
                                        <p:strVal val="hidden"/>
                                      </p:to>
                                    </p:set>
                                  </p:childTnLst>
                                </p:cTn>
                              </p:par>
                              <p:par>
                                <p:cTn id="31" presetID="4" presetClass="exit" presetSubtype="16" fill="hold" grpId="0" nodeType="withEffect">
                                  <p:stCondLst>
                                    <p:cond delay="0"/>
                                  </p:stCondLst>
                                  <p:childTnLst>
                                    <p:animEffect transition="out" filter="box(in)">
                                      <p:cBhvr>
                                        <p:cTn id="32" dur="500"/>
                                        <p:tgtEl>
                                          <p:spTgt spid="52244"/>
                                        </p:tgtEl>
                                      </p:cBhvr>
                                    </p:animEffect>
                                    <p:set>
                                      <p:cBhvr>
                                        <p:cTn id="33" dur="1" fill="hold">
                                          <p:stCondLst>
                                            <p:cond delay="499"/>
                                          </p:stCondLst>
                                        </p:cTn>
                                        <p:tgtEl>
                                          <p:spTgt spid="5224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0" nodeType="clickEffect">
                                  <p:stCondLst>
                                    <p:cond delay="0"/>
                                  </p:stCondLst>
                                  <p:childTnLst>
                                    <p:animEffect transition="out" filter="box(in)">
                                      <p:cBhvr>
                                        <p:cTn id="37" dur="500"/>
                                        <p:tgtEl>
                                          <p:spTgt spid="52245"/>
                                        </p:tgtEl>
                                      </p:cBhvr>
                                    </p:animEffect>
                                    <p:set>
                                      <p:cBhvr>
                                        <p:cTn id="38" dur="1" fill="hold">
                                          <p:stCondLst>
                                            <p:cond delay="499"/>
                                          </p:stCondLst>
                                        </p:cTn>
                                        <p:tgtEl>
                                          <p:spTgt spid="52245"/>
                                        </p:tgtEl>
                                        <p:attrNameLst>
                                          <p:attrName>style.visibility</p:attrName>
                                        </p:attrNameLst>
                                      </p:cBhvr>
                                      <p:to>
                                        <p:strVal val="hidden"/>
                                      </p:to>
                                    </p:set>
                                  </p:childTnLst>
                                </p:cTn>
                              </p:par>
                              <p:par>
                                <p:cTn id="39" presetID="4" presetClass="exit" presetSubtype="16" fill="hold" nodeType="withEffect">
                                  <p:stCondLst>
                                    <p:cond delay="0"/>
                                  </p:stCondLst>
                                  <p:childTnLst>
                                    <p:animEffect transition="out" filter="box(in)">
                                      <p:cBhvr>
                                        <p:cTn id="40" dur="500"/>
                                        <p:tgtEl>
                                          <p:spTgt spid="52234"/>
                                        </p:tgtEl>
                                      </p:cBhvr>
                                    </p:animEffect>
                                    <p:set>
                                      <p:cBhvr>
                                        <p:cTn id="41" dur="1" fill="hold">
                                          <p:stCondLst>
                                            <p:cond delay="499"/>
                                          </p:stCondLst>
                                        </p:cTn>
                                        <p:tgtEl>
                                          <p:spTgt spid="52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30" grpId="0" animBg="1"/>
      <p:bldP spid="52241" grpId="0" animBg="1"/>
      <p:bldP spid="52243" grpId="0" animBg="1"/>
      <p:bldP spid="52244" grpId="0" animBg="1"/>
      <p:bldP spid="522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676400"/>
          </a:xfrm>
        </p:spPr>
        <p:txBody>
          <a:bodyPr/>
          <a:lstStyle/>
          <a:p>
            <a:pPr eaLnBrk="1" hangingPunct="1"/>
            <a:r>
              <a:rPr lang="en-US" sz="3200" b="1" u="sng" smtClean="0">
                <a:solidFill>
                  <a:srgbClr val="FF3300"/>
                </a:solidFill>
              </a:rPr>
              <a:t>Câu 3:</a:t>
            </a:r>
            <a:r>
              <a:rPr lang="en-US" sz="3200" b="1" smtClean="0">
                <a:solidFill>
                  <a:srgbClr val="FF3300"/>
                </a:solidFill>
              </a:rPr>
              <a:t> </a:t>
            </a:r>
            <a:br>
              <a:rPr lang="en-US" sz="3200" b="1" smtClean="0">
                <a:solidFill>
                  <a:srgbClr val="FF3300"/>
                </a:solidFill>
              </a:rPr>
            </a:br>
            <a:r>
              <a:rPr lang="en-US" sz="2800" b="1" smtClean="0">
                <a:solidFill>
                  <a:srgbClr val="FF3300"/>
                </a:solidFill>
              </a:rPr>
              <a:t>Các hành động biểu lộ tình cảm hàng ngày như: bắt tay, ngồi gần, ôm, hôn nhẹ, uống chung ly nước...</a:t>
            </a:r>
            <a:r>
              <a:rPr lang="en-US" sz="2800" b="1" smtClean="0">
                <a:solidFill>
                  <a:schemeClr val="hlink"/>
                </a:solidFill>
              </a:rPr>
              <a:t/>
            </a:r>
            <a:br>
              <a:rPr lang="en-US" sz="2800" b="1" smtClean="0">
                <a:solidFill>
                  <a:schemeClr val="hlink"/>
                </a:solidFill>
              </a:rPr>
            </a:br>
            <a:r>
              <a:rPr lang="en-US" sz="2800" b="1" smtClean="0">
                <a:solidFill>
                  <a:schemeClr val="tx1"/>
                </a:solidFill>
              </a:rPr>
              <a:t>C</a:t>
            </a:r>
            <a:r>
              <a:rPr lang="en-US" sz="2800" smtClean="0"/>
              <a:t>ó nguy cơ lây nhiễm HIV không?</a:t>
            </a:r>
          </a:p>
        </p:txBody>
      </p:sp>
      <p:pic>
        <p:nvPicPr>
          <p:cNvPr id="23555" name="Picture 3" descr="20070929_batt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492625"/>
            <a:ext cx="2305050" cy="2212975"/>
          </a:xfrm>
          <a:prstGeom prst="rect">
            <a:avLst/>
          </a:prstGeom>
          <a:noFill/>
          <a:ln w="76200">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4" descr="14af3a5d75702547f9b100b4a0978a33be931c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133600"/>
            <a:ext cx="2514600" cy="2295525"/>
          </a:xfrm>
          <a:prstGeom prst="rect">
            <a:avLst/>
          </a:prstGeom>
          <a:noFill/>
          <a:ln w="76200">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5" descr="h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05000"/>
            <a:ext cx="2362200" cy="2355850"/>
          </a:xfrm>
          <a:prstGeom prst="rect">
            <a:avLst/>
          </a:prstGeom>
          <a:noFill/>
          <a:ln w="57150">
            <a:solidFill>
              <a:srgbClr val="4D4D4D"/>
            </a:solidFill>
            <a:miter lim="800000"/>
            <a:headEnd/>
            <a:tailEnd/>
          </a:ln>
          <a:extLst>
            <a:ext uri="{909E8E84-426E-40DD-AFC4-6F175D3DCCD1}">
              <a14:hiddenFill xmlns:a14="http://schemas.microsoft.com/office/drawing/2010/main">
                <a:solidFill>
                  <a:srgbClr val="FFFFFF"/>
                </a:solidFill>
              </a14:hiddenFill>
            </a:ext>
          </a:extLst>
        </p:spPr>
      </p:pic>
      <p:sp>
        <p:nvSpPr>
          <p:cNvPr id="23558" name="AutoShape 6">
            <a:hlinkClick r:id="" action="ppaction://noaction" highlightClick="1"/>
          </p:cNvPr>
          <p:cNvSpPr>
            <a:spLocks noChangeArrowheads="1"/>
          </p:cNvSpPr>
          <p:nvPr/>
        </p:nvSpPr>
        <p:spPr bwMode="auto">
          <a:xfrm>
            <a:off x="5105400" y="2819400"/>
            <a:ext cx="423863" cy="381000"/>
          </a:xfrm>
          <a:prstGeom prst="actionButtonHelp">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sp>
        <p:nvSpPr>
          <p:cNvPr id="23559" name="AutoShape 7">
            <a:hlinkClick r:id="" action="ppaction://noaction" highlightClick="1"/>
          </p:cNvPr>
          <p:cNvSpPr>
            <a:spLocks noChangeArrowheads="1"/>
          </p:cNvSpPr>
          <p:nvPr/>
        </p:nvSpPr>
        <p:spPr bwMode="auto">
          <a:xfrm>
            <a:off x="5029200" y="1905000"/>
            <a:ext cx="423863" cy="381000"/>
          </a:xfrm>
          <a:prstGeom prst="actionButtonHelp">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pic>
        <p:nvPicPr>
          <p:cNvPr id="142344" name="Picture 8" descr="RBWBUTNW">
            <a:hlinkClick r:id="" action="ppaction://hlinkshowjump?jump=nex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4953000" y="2590800"/>
            <a:ext cx="63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500_d1e1d5d1-53a9-4d2a-b3d7-1f404de0df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4958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H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341688"/>
            <a:ext cx="35814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1"/>
          <p:cNvSpPr>
            <a:spLocks noGrp="1" noChangeArrowheads="1"/>
          </p:cNvSpPr>
          <p:nvPr>
            <p:ph type="body" idx="1"/>
          </p:nvPr>
        </p:nvSpPr>
        <p:spPr>
          <a:xfrm>
            <a:off x="5105400" y="1752600"/>
            <a:ext cx="4038600" cy="1981200"/>
          </a:xfrm>
        </p:spPr>
        <p:txBody>
          <a:bodyPr/>
          <a:lstStyle/>
          <a:p>
            <a:pPr eaLnBrk="1" hangingPunct="1"/>
            <a:r>
              <a:rPr lang="en-US" smtClean="0"/>
              <a:t> Có nguy cơ </a:t>
            </a:r>
          </a:p>
          <a:p>
            <a:pPr eaLnBrk="1" hangingPunct="1"/>
            <a:endParaRPr lang="en-US" sz="2800" smtClean="0"/>
          </a:p>
          <a:p>
            <a:pPr eaLnBrk="1" hangingPunct="1"/>
            <a:r>
              <a:rPr lang="en-US" sz="2800" smtClean="0"/>
              <a:t> Không có nguy cơ</a:t>
            </a: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42344"/>
                                        </p:tgtEl>
                                        <p:attrNameLst>
                                          <p:attrName>style.visibility</p:attrName>
                                        </p:attrNameLst>
                                      </p:cBhvr>
                                      <p:to>
                                        <p:strVal val="visible"/>
                                      </p:to>
                                    </p:set>
                                    <p:anim calcmode="lin" valueType="num">
                                      <p:cBhvr>
                                        <p:cTn id="7" dur="500" fill="hold"/>
                                        <p:tgtEl>
                                          <p:spTgt spid="142344"/>
                                        </p:tgtEl>
                                        <p:attrNameLst>
                                          <p:attrName>ppt_w</p:attrName>
                                        </p:attrNameLst>
                                      </p:cBhvr>
                                      <p:tavLst>
                                        <p:tav tm="0">
                                          <p:val>
                                            <p:strVal val="2/3*#ppt_w"/>
                                          </p:val>
                                        </p:tav>
                                        <p:tav tm="100000">
                                          <p:val>
                                            <p:strVal val="#ppt_w"/>
                                          </p:val>
                                        </p:tav>
                                      </p:tavLst>
                                    </p:anim>
                                    <p:anim calcmode="lin" valueType="num">
                                      <p:cBhvr>
                                        <p:cTn id="8" dur="500" fill="hold"/>
                                        <p:tgtEl>
                                          <p:spTgt spid="142344"/>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GONG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384300"/>
          </a:xfrm>
        </p:spPr>
        <p:txBody>
          <a:bodyPr/>
          <a:lstStyle/>
          <a:p>
            <a:pPr eaLnBrk="1" hangingPunct="1"/>
            <a:r>
              <a:rPr lang="en-US" sz="3200" b="1" u="sng" smtClean="0">
                <a:solidFill>
                  <a:schemeClr val="tx1"/>
                </a:solidFill>
              </a:rPr>
              <a:t>Câu 4:</a:t>
            </a:r>
            <a:br>
              <a:rPr lang="en-US" sz="3200" b="1" u="sng" smtClean="0">
                <a:solidFill>
                  <a:schemeClr val="tx1"/>
                </a:solidFill>
              </a:rPr>
            </a:br>
            <a:r>
              <a:rPr lang="en-US" sz="3200" smtClean="0">
                <a:solidFill>
                  <a:schemeClr val="tx1"/>
                </a:solidFill>
              </a:rPr>
              <a:t>HIV có truyền từ người này sang người khác</a:t>
            </a:r>
            <a:br>
              <a:rPr lang="en-US" sz="3200" smtClean="0">
                <a:solidFill>
                  <a:schemeClr val="tx1"/>
                </a:solidFill>
              </a:rPr>
            </a:br>
            <a:r>
              <a:rPr lang="en-US" sz="3200" smtClean="0">
                <a:solidFill>
                  <a:schemeClr val="tx1"/>
                </a:solidFill>
              </a:rPr>
              <a:t>do </a:t>
            </a:r>
            <a:r>
              <a:rPr lang="en-US" sz="3200" smtClean="0">
                <a:solidFill>
                  <a:srgbClr val="CC0066"/>
                </a:solidFill>
              </a:rPr>
              <a:t>bị muỗi đốt</a:t>
            </a:r>
            <a:r>
              <a:rPr lang="en-US" sz="3200" smtClean="0">
                <a:solidFill>
                  <a:schemeClr val="tx1"/>
                </a:solidFill>
              </a:rPr>
              <a:t> không?</a:t>
            </a:r>
            <a:r>
              <a:rPr lang="en-US" sz="3200" smtClean="0">
                <a:solidFill>
                  <a:schemeClr val="hlink"/>
                </a:solidFill>
              </a:rPr>
              <a:t> </a:t>
            </a:r>
          </a:p>
        </p:txBody>
      </p:sp>
      <p:pic>
        <p:nvPicPr>
          <p:cNvPr id="24579" name="Picture 3" descr="H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191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aids and mosqu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96036">
            <a:off x="3183732" y="2591594"/>
            <a:ext cx="12890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Grp="1" noChangeArrowheads="1"/>
          </p:cNvSpPr>
          <p:nvPr>
            <p:ph type="body" idx="1"/>
          </p:nvPr>
        </p:nvSpPr>
        <p:spPr>
          <a:xfrm>
            <a:off x="4572000" y="1905000"/>
            <a:ext cx="4495800" cy="4114800"/>
          </a:xfrm>
        </p:spPr>
        <p:txBody>
          <a:bodyPr/>
          <a:lstStyle/>
          <a:p>
            <a:pPr eaLnBrk="1" hangingPunct="1">
              <a:buFontTx/>
              <a:buNone/>
            </a:pPr>
            <a:r>
              <a:rPr lang="en-US" smtClean="0"/>
              <a:t>     Có nguy cơ</a:t>
            </a:r>
          </a:p>
          <a:p>
            <a:pPr eaLnBrk="1" hangingPunct="1"/>
            <a:endParaRPr lang="en-US" smtClean="0"/>
          </a:p>
          <a:p>
            <a:pPr eaLnBrk="1" hangingPunct="1">
              <a:buFontTx/>
              <a:buNone/>
            </a:pPr>
            <a:r>
              <a:rPr lang="en-US" smtClean="0"/>
              <a:t>     Không có nguy cơ</a:t>
            </a:r>
          </a:p>
        </p:txBody>
      </p:sp>
      <p:sp>
        <p:nvSpPr>
          <p:cNvPr id="24582" name="AutoShape 6">
            <a:hlinkClick r:id="" action="ppaction://noaction" highlightClick="1"/>
          </p:cNvPr>
          <p:cNvSpPr>
            <a:spLocks noChangeArrowheads="1"/>
          </p:cNvSpPr>
          <p:nvPr/>
        </p:nvSpPr>
        <p:spPr bwMode="auto">
          <a:xfrm>
            <a:off x="4572000" y="2057400"/>
            <a:ext cx="457200" cy="381000"/>
          </a:xfrm>
          <a:prstGeom prst="actionButtonHelp">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sp>
        <p:nvSpPr>
          <p:cNvPr id="24583" name="AutoShape 7">
            <a:hlinkClick r:id="" action="ppaction://noaction" highlightClick="1"/>
          </p:cNvPr>
          <p:cNvSpPr>
            <a:spLocks noChangeArrowheads="1"/>
          </p:cNvSpPr>
          <p:nvPr/>
        </p:nvSpPr>
        <p:spPr bwMode="auto">
          <a:xfrm>
            <a:off x="4648200" y="3200400"/>
            <a:ext cx="457200" cy="381000"/>
          </a:xfrm>
          <a:prstGeom prst="actionButtonHelp">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pic>
        <p:nvPicPr>
          <p:cNvPr id="143368" name="Picture 8" descr="RBWBUTNW">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V="1">
            <a:off x="4572000" y="3048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8100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Rectangle 10"/>
          <p:cNvSpPr>
            <a:spLocks noChangeArrowheads="1"/>
          </p:cNvSpPr>
          <p:nvPr/>
        </p:nvSpPr>
        <p:spPr bwMode="auto">
          <a:xfrm>
            <a:off x="4495800" y="6019800"/>
            <a:ext cx="3124200" cy="533400"/>
          </a:xfrm>
          <a:prstGeom prst="rect">
            <a:avLst/>
          </a:prstGeom>
          <a:solidFill>
            <a:schemeClr val="accent1"/>
          </a:solidFill>
          <a:ln w="9525">
            <a:solidFill>
              <a:schemeClr val="tx1"/>
            </a:solidFill>
            <a:miter lim="800000"/>
            <a:headEnd/>
            <a:tailEnd/>
          </a:ln>
        </p:spPr>
        <p:txBody>
          <a:bodyPr wrap="none" anchor="ctr"/>
          <a:lstStyle/>
          <a:p>
            <a:pPr algn="ctr"/>
            <a:r>
              <a:rPr lang="en-US" sz="2200" b="0">
                <a:solidFill>
                  <a:srgbClr val="FF3300"/>
                </a:solidFill>
                <a:latin typeface="Times New Roman" pitchFamily="18" charset="0"/>
              </a:rPr>
              <a:t>Muỗi đốt không lây truyền</a:t>
            </a: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43368"/>
                                        </p:tgtEl>
                                        <p:attrNameLst>
                                          <p:attrName>style.visibility</p:attrName>
                                        </p:attrNameLst>
                                      </p:cBhvr>
                                      <p:to>
                                        <p:strVal val="visible"/>
                                      </p:to>
                                    </p:set>
                                    <p:anim calcmode="lin" valueType="num">
                                      <p:cBhvr>
                                        <p:cTn id="7" dur="500" fill="hold"/>
                                        <p:tgtEl>
                                          <p:spTgt spid="143368"/>
                                        </p:tgtEl>
                                        <p:attrNameLst>
                                          <p:attrName>ppt_w</p:attrName>
                                        </p:attrNameLst>
                                      </p:cBhvr>
                                      <p:tavLst>
                                        <p:tav tm="0">
                                          <p:val>
                                            <p:strVal val="2/3*#ppt_w"/>
                                          </p:val>
                                        </p:tav>
                                        <p:tav tm="100000">
                                          <p:val>
                                            <p:strVal val="#ppt_w"/>
                                          </p:val>
                                        </p:tav>
                                      </p:tavLst>
                                    </p:anim>
                                    <p:anim calcmode="lin" valueType="num">
                                      <p:cBhvr>
                                        <p:cTn id="8" dur="500" fill="hold"/>
                                        <p:tgtEl>
                                          <p:spTgt spid="143368"/>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GONG4.WAV"/>
                                        </p:tgtEl>
                                      </p:cMediaNode>
                                    </p:audio>
                                  </p:subTnLst>
                                </p:cTn>
                              </p:par>
                            </p:childTnLst>
                          </p:cTn>
                        </p:par>
                        <p:par>
                          <p:cTn id="9" fill="hold" nodeType="afterGroup">
                            <p:stCondLst>
                              <p:cond delay="500"/>
                            </p:stCondLst>
                            <p:childTnLst>
                              <p:par>
                                <p:cTn id="10" presetID="24" presetClass="entr" presetSubtype="0" fill="hold" grpId="0" nodeType="afterEffect">
                                  <p:stCondLst>
                                    <p:cond delay="0"/>
                                  </p:stCondLst>
                                  <p:childTnLst>
                                    <p:set>
                                      <p:cBhvr>
                                        <p:cTn id="11" dur="1" fill="hold">
                                          <p:stCondLst>
                                            <p:cond delay="0"/>
                                          </p:stCondLst>
                                        </p:cTn>
                                        <p:tgtEl>
                                          <p:spTgt spid="143370"/>
                                        </p:tgtEl>
                                        <p:attrNameLst>
                                          <p:attrName>style.visibility</p:attrName>
                                        </p:attrNameLst>
                                      </p:cBhvr>
                                      <p:to>
                                        <p:strVal val="visible"/>
                                      </p:to>
                                    </p:set>
                                    <p:anim to="" calcmode="lin" valueType="num">
                                      <p:cBhvr>
                                        <p:cTn id="12" dur="1" fill="hold"/>
                                        <p:tgtEl>
                                          <p:spTgt spid="1433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292100"/>
            <a:ext cx="9144000" cy="1384300"/>
          </a:xfrm>
        </p:spPr>
        <p:txBody>
          <a:bodyPr/>
          <a:lstStyle/>
          <a:p>
            <a:pPr eaLnBrk="1" hangingPunct="1">
              <a:defRPr/>
            </a:pPr>
            <a:r>
              <a:rPr lang="en-US" sz="3200" b="1" u="sng">
                <a:solidFill>
                  <a:schemeClr val="tx1"/>
                </a:solidFill>
                <a:effectLst>
                  <a:outerShdw blurRad="38100" dist="38100" dir="2700000" algn="tl">
                    <a:srgbClr val="FFFFFF"/>
                  </a:outerShdw>
                </a:effectLst>
              </a:rPr>
              <a:t>Câu 5:</a:t>
            </a:r>
            <a:br>
              <a:rPr lang="en-US" sz="3200" b="1" u="sng">
                <a:solidFill>
                  <a:schemeClr val="tx1"/>
                </a:solidFill>
                <a:effectLst>
                  <a:outerShdw blurRad="38100" dist="38100" dir="2700000" algn="tl">
                    <a:srgbClr val="FFFFFF"/>
                  </a:outerShdw>
                </a:effectLst>
              </a:rPr>
            </a:br>
            <a:r>
              <a:rPr lang="en-US" sz="3200">
                <a:solidFill>
                  <a:srgbClr val="FF3300"/>
                </a:solidFill>
              </a:rPr>
              <a:t>Sử dụng chung dao cạo râu, kim châm cứu, kim xăm mình, dụng cụ cắt móng tay, bơm kim tiêm, bấm lỗ tai,...</a:t>
            </a:r>
            <a:r>
              <a:rPr lang="en-US" sz="3200">
                <a:solidFill>
                  <a:schemeClr val="hlink"/>
                </a:solidFill>
              </a:rPr>
              <a:t> </a:t>
            </a:r>
            <a:r>
              <a:rPr lang="en-US" sz="3200">
                <a:solidFill>
                  <a:schemeClr val="tx1"/>
                </a:solidFill>
              </a:rPr>
              <a:t>c</a:t>
            </a:r>
            <a:r>
              <a:rPr lang="en-US" sz="3200"/>
              <a:t>ó nguy cơ lây nhiễm </a:t>
            </a:r>
            <a:r>
              <a:rPr lang="en-US" sz="3200">
                <a:solidFill>
                  <a:srgbClr val="FF3300"/>
                </a:solidFill>
              </a:rPr>
              <a:t>HIV</a:t>
            </a:r>
            <a:r>
              <a:rPr lang="en-US" sz="3200"/>
              <a:t> không?</a:t>
            </a:r>
          </a:p>
        </p:txBody>
      </p:sp>
      <p:pic>
        <p:nvPicPr>
          <p:cNvPr id="25603" name="Picture 3" descr="2008-02-18T142142Z_01_NOOTR_RTRIDSP_2_HEALTH-AIDS-CARRAGUARD-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819400" cy="1905000"/>
          </a:xfrm>
          <a:prstGeom prst="rect">
            <a:avLst/>
          </a:prstGeom>
          <a:noFill/>
          <a:ln w="76200">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4" descr="images1177197_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670425"/>
            <a:ext cx="2971800" cy="2187575"/>
          </a:xfrm>
          <a:prstGeom prst="rect">
            <a:avLst/>
          </a:prstGeom>
          <a:noFill/>
          <a:ln w="76200">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descr="H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2590800" cy="2090738"/>
          </a:xfrm>
          <a:prstGeom prst="rect">
            <a:avLst/>
          </a:prstGeom>
          <a:noFill/>
          <a:ln w="76200">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6" descr="070203_0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0" y="2362200"/>
            <a:ext cx="3333750" cy="2228850"/>
          </a:xfrm>
          <a:prstGeom prst="rect">
            <a:avLst/>
          </a:prstGeom>
          <a:noFill/>
          <a:ln w="76200">
            <a:solidFill>
              <a:srgbClr val="4D4D4D"/>
            </a:solidFill>
            <a:miter lim="800000"/>
            <a:headEnd/>
            <a:tailEnd/>
          </a:ln>
          <a:extLst>
            <a:ext uri="{909E8E84-426E-40DD-AFC4-6F175D3DCCD1}">
              <a14:hiddenFill xmlns:a14="http://schemas.microsoft.com/office/drawing/2010/main">
                <a:solidFill>
                  <a:srgbClr val="FFFFFF"/>
                </a:solidFill>
              </a14:hiddenFill>
            </a:ext>
          </a:extLst>
        </p:spPr>
      </p:pic>
      <p:sp>
        <p:nvSpPr>
          <p:cNvPr id="25607" name="Rectangle 7"/>
          <p:cNvSpPr>
            <a:spLocks noGrp="1" noChangeArrowheads="1"/>
          </p:cNvSpPr>
          <p:nvPr>
            <p:ph type="body" idx="1"/>
          </p:nvPr>
        </p:nvSpPr>
        <p:spPr>
          <a:xfrm>
            <a:off x="5029200" y="2743200"/>
            <a:ext cx="4495800" cy="4114800"/>
          </a:xfrm>
        </p:spPr>
        <p:txBody>
          <a:bodyPr/>
          <a:lstStyle/>
          <a:p>
            <a:pPr eaLnBrk="1" hangingPunct="1">
              <a:buFontTx/>
              <a:buNone/>
            </a:pPr>
            <a:endParaRPr lang="en-US" smtClean="0"/>
          </a:p>
          <a:p>
            <a:pPr eaLnBrk="1" hangingPunct="1"/>
            <a:endParaRPr lang="en-US" smtClean="0"/>
          </a:p>
          <a:p>
            <a:pPr eaLnBrk="1" hangingPunct="1">
              <a:buFontTx/>
              <a:buNone/>
            </a:pPr>
            <a:r>
              <a:rPr lang="en-US" smtClean="0"/>
              <a:t>     Có nguy cơ </a:t>
            </a:r>
          </a:p>
          <a:p>
            <a:pPr eaLnBrk="1" hangingPunct="1"/>
            <a:endParaRPr lang="en-US" smtClean="0"/>
          </a:p>
          <a:p>
            <a:pPr eaLnBrk="1" hangingPunct="1">
              <a:buFontTx/>
              <a:buNone/>
            </a:pPr>
            <a:r>
              <a:rPr lang="en-US" smtClean="0"/>
              <a:t>     Không có nguy cơ</a:t>
            </a:r>
          </a:p>
        </p:txBody>
      </p:sp>
      <p:sp>
        <p:nvSpPr>
          <p:cNvPr id="25608" name="AutoShape 8">
            <a:hlinkClick r:id="" action="ppaction://noaction" highlightClick="1"/>
          </p:cNvPr>
          <p:cNvSpPr>
            <a:spLocks noChangeArrowheads="1"/>
          </p:cNvSpPr>
          <p:nvPr/>
        </p:nvSpPr>
        <p:spPr bwMode="auto">
          <a:xfrm>
            <a:off x="5105400" y="4038600"/>
            <a:ext cx="457200" cy="381000"/>
          </a:xfrm>
          <a:prstGeom prst="actionButtonHelp">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sp>
        <p:nvSpPr>
          <p:cNvPr id="25609" name="AutoShape 9">
            <a:hlinkClick r:id="" action="ppaction://noaction" highlightClick="1"/>
          </p:cNvPr>
          <p:cNvSpPr>
            <a:spLocks noChangeArrowheads="1"/>
          </p:cNvSpPr>
          <p:nvPr/>
        </p:nvSpPr>
        <p:spPr bwMode="auto">
          <a:xfrm>
            <a:off x="5105400" y="5029200"/>
            <a:ext cx="457200" cy="381000"/>
          </a:xfrm>
          <a:prstGeom prst="actionButtonHelp">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pic>
        <p:nvPicPr>
          <p:cNvPr id="144394" name="Picture 10" descr="RBWBUTNW">
            <a:hlinkClick r:id="" action="ppaction://hlinkshowjump?jump=nex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5029200" y="3962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44394"/>
                                        </p:tgtEl>
                                        <p:attrNameLst>
                                          <p:attrName>style.visibility</p:attrName>
                                        </p:attrNameLst>
                                      </p:cBhvr>
                                      <p:to>
                                        <p:strVal val="visible"/>
                                      </p:to>
                                    </p:set>
                                    <p:anim calcmode="lin" valueType="num">
                                      <p:cBhvr>
                                        <p:cTn id="7" dur="500" fill="hold"/>
                                        <p:tgtEl>
                                          <p:spTgt spid="144394"/>
                                        </p:tgtEl>
                                        <p:attrNameLst>
                                          <p:attrName>ppt_w</p:attrName>
                                        </p:attrNameLst>
                                      </p:cBhvr>
                                      <p:tavLst>
                                        <p:tav tm="0">
                                          <p:val>
                                            <p:strVal val="2/3*#ppt_w"/>
                                          </p:val>
                                        </p:tav>
                                        <p:tav tm="100000">
                                          <p:val>
                                            <p:strVal val="#ppt_w"/>
                                          </p:val>
                                        </p:tav>
                                      </p:tavLst>
                                    </p:anim>
                                    <p:anim calcmode="lin" valueType="num">
                                      <p:cBhvr>
                                        <p:cTn id="8" dur="500" fill="hold"/>
                                        <p:tgtEl>
                                          <p:spTgt spid="144394"/>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GONG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1384300"/>
          </a:xfrm>
        </p:spPr>
        <p:txBody>
          <a:bodyPr/>
          <a:lstStyle/>
          <a:p>
            <a:pPr eaLnBrk="1" hangingPunct="1"/>
            <a:r>
              <a:rPr lang="en-US" sz="3200" b="1" u="sng" smtClean="0">
                <a:solidFill>
                  <a:schemeClr val="hlink"/>
                </a:solidFill>
              </a:rPr>
              <a:t>Câu 6:</a:t>
            </a:r>
            <a:r>
              <a:rPr lang="en-US" sz="3200" b="1" smtClean="0">
                <a:solidFill>
                  <a:schemeClr val="hlink"/>
                </a:solidFill>
              </a:rPr>
              <a:t> </a:t>
            </a:r>
            <a:br>
              <a:rPr lang="en-US" sz="3200" b="1" smtClean="0">
                <a:solidFill>
                  <a:schemeClr val="hlink"/>
                </a:solidFill>
              </a:rPr>
            </a:br>
            <a:r>
              <a:rPr lang="en-US" sz="3200" smtClean="0">
                <a:solidFill>
                  <a:schemeClr val="hlink"/>
                </a:solidFill>
              </a:rPr>
              <a:t>Người mẹ khi mang thai đã nhiễm </a:t>
            </a:r>
            <a:r>
              <a:rPr lang="en-US" sz="3200" smtClean="0">
                <a:solidFill>
                  <a:srgbClr val="FF3300"/>
                </a:solidFill>
              </a:rPr>
              <a:t>HIV</a:t>
            </a:r>
            <a:br>
              <a:rPr lang="en-US" sz="3200" smtClean="0">
                <a:solidFill>
                  <a:srgbClr val="FF3300"/>
                </a:solidFill>
              </a:rPr>
            </a:br>
            <a:r>
              <a:rPr lang="en-US" sz="3200" smtClean="0">
                <a:solidFill>
                  <a:schemeClr val="hlink"/>
                </a:solidFill>
              </a:rPr>
              <a:t>có lây cho con không?</a:t>
            </a:r>
          </a:p>
        </p:txBody>
      </p:sp>
      <p:pic>
        <p:nvPicPr>
          <p:cNvPr id="145411" name="Picture 3" descr="1124763034640_bao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30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body" idx="1"/>
          </p:nvPr>
        </p:nvSpPr>
        <p:spPr>
          <a:xfrm>
            <a:off x="4648200" y="2438400"/>
            <a:ext cx="4495800" cy="4114800"/>
          </a:xfrm>
        </p:spPr>
        <p:txBody>
          <a:bodyPr/>
          <a:lstStyle/>
          <a:p>
            <a:pPr eaLnBrk="1" hangingPunct="1">
              <a:buFontTx/>
              <a:buNone/>
            </a:pPr>
            <a:r>
              <a:rPr lang="en-US" smtClean="0"/>
              <a:t>     Có nguy cơ</a:t>
            </a:r>
          </a:p>
          <a:p>
            <a:pPr eaLnBrk="1" hangingPunct="1">
              <a:buFontTx/>
              <a:buNone/>
            </a:pPr>
            <a:endParaRPr lang="en-US" smtClean="0"/>
          </a:p>
          <a:p>
            <a:pPr eaLnBrk="1" hangingPunct="1">
              <a:buFontTx/>
              <a:buNone/>
            </a:pPr>
            <a:r>
              <a:rPr lang="en-US" smtClean="0"/>
              <a:t>     Không có nguy cơ</a:t>
            </a:r>
          </a:p>
        </p:txBody>
      </p:sp>
      <p:sp>
        <p:nvSpPr>
          <p:cNvPr id="26629" name="AutoShape 5">
            <a:hlinkClick r:id="" action="ppaction://noaction" highlightClick="1"/>
          </p:cNvPr>
          <p:cNvSpPr>
            <a:spLocks noChangeArrowheads="1"/>
          </p:cNvSpPr>
          <p:nvPr/>
        </p:nvSpPr>
        <p:spPr bwMode="auto">
          <a:xfrm>
            <a:off x="4724400" y="2590800"/>
            <a:ext cx="457200" cy="381000"/>
          </a:xfrm>
          <a:prstGeom prst="actionButtonHelp">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sp>
        <p:nvSpPr>
          <p:cNvPr id="26630" name="AutoShape 6">
            <a:hlinkClick r:id="" action="ppaction://noaction" highlightClick="1"/>
          </p:cNvPr>
          <p:cNvSpPr>
            <a:spLocks noChangeArrowheads="1"/>
          </p:cNvSpPr>
          <p:nvPr/>
        </p:nvSpPr>
        <p:spPr bwMode="auto">
          <a:xfrm>
            <a:off x="4724400" y="3657600"/>
            <a:ext cx="457200" cy="381000"/>
          </a:xfrm>
          <a:prstGeom prst="actionButtonHelp">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pic>
        <p:nvPicPr>
          <p:cNvPr id="145415" name="Picture 7" descr="RBWBUTNW">
            <a:hlinkClick r:id="" action="ppaction://hlinkshowjump?jump=nex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4648200" y="2438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6" name="Picture 8" descr="H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51163"/>
            <a:ext cx="43434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45415"/>
                                        </p:tgtEl>
                                        <p:attrNameLst>
                                          <p:attrName>style.visibility</p:attrName>
                                        </p:attrNameLst>
                                      </p:cBhvr>
                                      <p:to>
                                        <p:strVal val="visible"/>
                                      </p:to>
                                    </p:set>
                                    <p:anim calcmode="lin" valueType="num">
                                      <p:cBhvr>
                                        <p:cTn id="7" dur="500" fill="hold"/>
                                        <p:tgtEl>
                                          <p:spTgt spid="145415"/>
                                        </p:tgtEl>
                                        <p:attrNameLst>
                                          <p:attrName>ppt_w</p:attrName>
                                        </p:attrNameLst>
                                      </p:cBhvr>
                                      <p:tavLst>
                                        <p:tav tm="0">
                                          <p:val>
                                            <p:strVal val="2/3*#ppt_w"/>
                                          </p:val>
                                        </p:tav>
                                        <p:tav tm="100000">
                                          <p:val>
                                            <p:strVal val="#ppt_w"/>
                                          </p:val>
                                        </p:tav>
                                      </p:tavLst>
                                    </p:anim>
                                    <p:anim calcmode="lin" valueType="num">
                                      <p:cBhvr>
                                        <p:cTn id="8" dur="500" fill="hold"/>
                                        <p:tgtEl>
                                          <p:spTgt spid="145415"/>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GONG4.WAV"/>
                                        </p:tgtEl>
                                      </p:cMediaNode>
                                    </p:audio>
                                  </p:subTnLst>
                                </p:cTn>
                              </p:par>
                            </p:childTnLst>
                          </p:cTn>
                        </p:par>
                        <p:par>
                          <p:cTn id="9" fill="hold" nodeType="afterGroup">
                            <p:stCondLst>
                              <p:cond delay="500"/>
                            </p:stCondLst>
                            <p:childTnLst>
                              <p:par>
                                <p:cTn id="10" presetID="4" presetClass="exit" presetSubtype="16" fill="hold" nodeType="afterEffect">
                                  <p:stCondLst>
                                    <p:cond delay="0"/>
                                  </p:stCondLst>
                                  <p:childTnLst>
                                    <p:animEffect transition="out" filter="box(in)">
                                      <p:cBhvr>
                                        <p:cTn id="11" dur="500"/>
                                        <p:tgtEl>
                                          <p:spTgt spid="145411"/>
                                        </p:tgtEl>
                                      </p:cBhvr>
                                    </p:animEffect>
                                    <p:set>
                                      <p:cBhvr>
                                        <p:cTn id="12" dur="1" fill="hold">
                                          <p:stCondLst>
                                            <p:cond delay="499"/>
                                          </p:stCondLst>
                                        </p:cTn>
                                        <p:tgtEl>
                                          <p:spTgt spid="145411"/>
                                        </p:tgtEl>
                                        <p:attrNameLst>
                                          <p:attrName>style.visibility</p:attrName>
                                        </p:attrNameLst>
                                      </p:cBhvr>
                                      <p:to>
                                        <p:strVal val="hidden"/>
                                      </p:to>
                                    </p:set>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5416"/>
                                        </p:tgtEl>
                                        <p:attrNameLst>
                                          <p:attrName>style.visibility</p:attrName>
                                        </p:attrNameLst>
                                      </p:cBhvr>
                                      <p:to>
                                        <p:strVal val="visible"/>
                                      </p:to>
                                    </p:set>
                                    <p:animEffect transition="in" filter="fade">
                                      <p:cBhvr>
                                        <p:cTn id="16" dur="1000"/>
                                        <p:tgtEl>
                                          <p:spTgt spid="145416"/>
                                        </p:tgtEl>
                                      </p:cBhvr>
                                    </p:animEffect>
                                    <p:anim calcmode="lin" valueType="num">
                                      <p:cBhvr>
                                        <p:cTn id="17" dur="1000" fill="hold"/>
                                        <p:tgtEl>
                                          <p:spTgt spid="145416"/>
                                        </p:tgtEl>
                                        <p:attrNameLst>
                                          <p:attrName>ppt_x</p:attrName>
                                        </p:attrNameLst>
                                      </p:cBhvr>
                                      <p:tavLst>
                                        <p:tav tm="0">
                                          <p:val>
                                            <p:strVal val="#ppt_x"/>
                                          </p:val>
                                        </p:tav>
                                        <p:tav tm="100000">
                                          <p:val>
                                            <p:strVal val="#ppt_x"/>
                                          </p:val>
                                        </p:tav>
                                      </p:tavLst>
                                    </p:anim>
                                    <p:anim calcmode="lin" valueType="num">
                                      <p:cBhvr>
                                        <p:cTn id="18" dur="1000" fill="hold"/>
                                        <p:tgtEl>
                                          <p:spTgt spid="145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7"/>
          <p:cNvSpPr>
            <a:spLocks noGrp="1" noChangeArrowheads="1"/>
          </p:cNvSpPr>
          <p:nvPr>
            <p:ph type="title" sz="quarter"/>
          </p:nvPr>
        </p:nvSpPr>
        <p:spPr/>
        <p:txBody>
          <a:bodyPr/>
          <a:lstStyle/>
          <a:p>
            <a:pPr eaLnBrk="1" hangingPunct="1"/>
            <a:endParaRPr lang="en-US" smtClean="0"/>
          </a:p>
        </p:txBody>
      </p:sp>
      <p:pic>
        <p:nvPicPr>
          <p:cNvPr id="27651" name="Picture 4" descr="1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0"/>
            <a:ext cx="4114800" cy="3200400"/>
          </a:xfrm>
          <a:noFill/>
        </p:spPr>
      </p:pic>
      <p:pic>
        <p:nvPicPr>
          <p:cNvPr id="27652" name="Picture 29" descr="45188896-mai-dam-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19600" y="304800"/>
            <a:ext cx="4724400" cy="2895600"/>
          </a:xfrm>
          <a:noFill/>
        </p:spPr>
      </p:pic>
      <p:pic>
        <p:nvPicPr>
          <p:cNvPr id="27653" name="Picture 24" descr="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67200" y="3505200"/>
            <a:ext cx="4724400" cy="2919413"/>
          </a:xfrm>
          <a:noFill/>
        </p:spPr>
      </p:pic>
      <p:sp>
        <p:nvSpPr>
          <p:cNvPr id="27654" name="Text Box 40"/>
          <p:cNvSpPr txBox="1">
            <a:spLocks noChangeArrowheads="1"/>
          </p:cNvSpPr>
          <p:nvPr/>
        </p:nvSpPr>
        <p:spPr bwMode="auto">
          <a:xfrm>
            <a:off x="457200" y="4114800"/>
            <a:ext cx="3733800" cy="1382713"/>
          </a:xfrm>
          <a:prstGeom prst="rect">
            <a:avLst/>
          </a:prstGeom>
          <a:noFill/>
          <a:ln w="9525" algn="ctr">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spcBef>
                <a:spcPct val="50000"/>
              </a:spcBef>
            </a:pPr>
            <a:r>
              <a:rPr lang="en-US">
                <a:solidFill>
                  <a:srgbClr val="FF0000"/>
                </a:solidFill>
                <a:latin typeface="Arial" charset="0"/>
              </a:rPr>
              <a:t>Các con đường chính</a:t>
            </a:r>
            <a:r>
              <a:rPr lang="en-US"/>
              <a:t> </a:t>
            </a:r>
            <a:r>
              <a:rPr lang="en-US">
                <a:solidFill>
                  <a:srgbClr val="FF0000"/>
                </a:solidFill>
                <a:latin typeface="Arial" charset="0"/>
              </a:rPr>
              <a:t>lây nhiễm HIV/AIDS</a:t>
            </a:r>
          </a:p>
        </p:txBody>
      </p:sp>
    </p:spTree>
  </p:cSld>
  <p:clrMapOvr>
    <a:masterClrMapping/>
  </p:clrMapOvr>
  <p:transition advClick="0">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s656452_sua_2__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6482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Chung ket Hoi thi H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78200"/>
            <a:ext cx="46482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09950"/>
            <a:ext cx="42672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670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3"/>
          <p:cNvSpPr txBox="1">
            <a:spLocks noChangeArrowheads="1"/>
          </p:cNvSpPr>
          <p:nvPr/>
        </p:nvSpPr>
        <p:spPr bwMode="auto">
          <a:xfrm>
            <a:off x="482600" y="47244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spcBef>
                <a:spcPct val="50000"/>
              </a:spcBef>
            </a:pPr>
            <a:r>
              <a:rPr lang="en-US" b="0">
                <a:solidFill>
                  <a:srgbClr val="CC0000"/>
                </a:solidFill>
                <a:latin typeface=".VnTimeH" pitchFamily="34" charset="0"/>
              </a:rPr>
              <a:t>V× mét thÕ giíi kh«ng cßn hiv/ aids</a:t>
            </a: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box(in)">
                                      <p:cBhvr>
                                        <p:cTn id="7" dur="500"/>
                                        <p:tgtEl>
                                          <p:spTgt spid="133122"/>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133123"/>
                                        </p:tgtEl>
                                        <p:attrNameLst>
                                          <p:attrName>style.visibility</p:attrName>
                                        </p:attrNameLst>
                                      </p:cBhvr>
                                      <p:to>
                                        <p:strVal val="visible"/>
                                      </p:to>
                                    </p:set>
                                    <p:anim from="(-#ppt_w/2)" to="(#ppt_x)" calcmode="lin" valueType="num">
                                      <p:cBhvr>
                                        <p:cTn id="10" dur="600" fill="hold">
                                          <p:stCondLst>
                                            <p:cond delay="0"/>
                                          </p:stCondLst>
                                        </p:cTn>
                                        <p:tgtEl>
                                          <p:spTgt spid="133123"/>
                                        </p:tgtEl>
                                        <p:attrNameLst>
                                          <p:attrName>ppt_x</p:attrName>
                                        </p:attrNameLst>
                                      </p:cBhvr>
                                    </p:anim>
                                    <p:anim from="0" to="-1.0" calcmode="lin" valueType="num">
                                      <p:cBhvr>
                                        <p:cTn id="11" dur="200" decel="50000" autoRev="1" fill="hold">
                                          <p:stCondLst>
                                            <p:cond delay="600"/>
                                          </p:stCondLst>
                                        </p:cTn>
                                        <p:tgtEl>
                                          <p:spTgt spid="133123"/>
                                        </p:tgtEl>
                                        <p:attrNameLst>
                                          <p:attrName>xshear</p:attrName>
                                        </p:attrNameLst>
                                      </p:cBhvr>
                                    </p:anim>
                                    <p:animScale>
                                      <p:cBhvr>
                                        <p:cTn id="12" dur="200" decel="100000" autoRev="1" fill="hold">
                                          <p:stCondLst>
                                            <p:cond delay="600"/>
                                          </p:stCondLst>
                                        </p:cTn>
                                        <p:tgtEl>
                                          <p:spTgt spid="133123"/>
                                        </p:tgtEl>
                                      </p:cBhvr>
                                      <p:from x="100000" y="100000"/>
                                      <p:to x="80000" y="100000"/>
                                    </p:animScale>
                                    <p:anim by="(#ppt_h/3+#ppt_w*0.1)" calcmode="lin" valueType="num">
                                      <p:cBhvr additive="sum">
                                        <p:cTn id="13" dur="200" decel="100000" autoRev="1" fill="hold">
                                          <p:stCondLst>
                                            <p:cond delay="600"/>
                                          </p:stCondLst>
                                        </p:cTn>
                                        <p:tgtEl>
                                          <p:spTgt spid="1331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138" y="4926013"/>
            <a:ext cx="19986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 y="28575"/>
            <a:ext cx="19812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WordArt 4"/>
          <p:cNvSpPr>
            <a:spLocks noChangeArrowheads="1" noChangeShapeType="1" noTextEdit="1"/>
          </p:cNvSpPr>
          <p:nvPr/>
        </p:nvSpPr>
        <p:spPr bwMode="auto">
          <a:xfrm>
            <a:off x="2438400" y="152400"/>
            <a:ext cx="4267200" cy="457200"/>
          </a:xfrm>
          <a:prstGeom prst="rect">
            <a:avLst/>
          </a:prstGeom>
        </p:spPr>
        <p:txBody>
          <a:bodyPr wrap="none" fromWordArt="1">
            <a:prstTxWarp prst="textPlain">
              <a:avLst>
                <a:gd name="adj" fmla="val 50000"/>
              </a:avLst>
            </a:prstTxWarp>
          </a:bodyPr>
          <a:lstStyle/>
          <a:p>
            <a:pPr algn="ctr"/>
            <a:r>
              <a:rPr lang="vi-VN" sz="3200" kern="10">
                <a:ln w="12700">
                  <a:solidFill>
                    <a:srgbClr val="00FF00"/>
                  </a:solidFill>
                  <a:round/>
                  <a:headEnd/>
                  <a:tailEnd/>
                </a:ln>
                <a:gradFill rotWithShape="1">
                  <a:gsLst>
                    <a:gs pos="0">
                      <a:schemeClr val="hlink"/>
                    </a:gs>
                    <a:gs pos="100000">
                      <a:srgbClr val="FF0000"/>
                    </a:gs>
                  </a:gsLst>
                  <a:lin ang="0" scaled="1"/>
                </a:gradFill>
                <a:effectLst>
                  <a:outerShdw dist="35921" dir="2700000" sy="50000" kx="2115830" algn="bl" rotWithShape="0">
                    <a:srgbClr val="C0C0C0">
                      <a:alpha val="79999"/>
                    </a:srgbClr>
                  </a:outerShdw>
                </a:effectLst>
                <a:latin typeface="Times New Roman"/>
                <a:cs typeface="Times New Roman"/>
              </a:rPr>
              <a:t>Hướng dẫn học ở nhà:</a:t>
            </a:r>
            <a:endParaRPr lang="en-US" sz="3200" kern="10">
              <a:ln w="12700">
                <a:solidFill>
                  <a:srgbClr val="00FF00"/>
                </a:solidFill>
                <a:round/>
                <a:headEnd/>
                <a:tailEnd/>
              </a:ln>
              <a:gradFill rotWithShape="1">
                <a:gsLst>
                  <a:gs pos="0">
                    <a:schemeClr val="hlink"/>
                  </a:gs>
                  <a:gs pos="100000">
                    <a:srgbClr val="FF0000"/>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30725" name="Text Box 5"/>
          <p:cNvSpPr txBox="1">
            <a:spLocks noChangeArrowheads="1"/>
          </p:cNvSpPr>
          <p:nvPr/>
        </p:nvSpPr>
        <p:spPr bwMode="auto">
          <a:xfrm>
            <a:off x="990600" y="685800"/>
            <a:ext cx="71628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lnSpc>
                <a:spcPct val="90000"/>
              </a:lnSpc>
              <a:spcBef>
                <a:spcPct val="30000"/>
              </a:spcBef>
              <a:spcAft>
                <a:spcPct val="5000"/>
              </a:spcAft>
            </a:pPr>
            <a:r>
              <a:rPr lang="en-US" sz="2400">
                <a:latin typeface="Times New Roman" pitchFamily="18" charset="0"/>
              </a:rPr>
              <a:t>*) Bài cũ:</a:t>
            </a:r>
          </a:p>
          <a:p>
            <a:pPr algn="just" eaLnBrk="1" hangingPunct="1">
              <a:lnSpc>
                <a:spcPct val="90000"/>
              </a:lnSpc>
              <a:spcBef>
                <a:spcPct val="30000"/>
              </a:spcBef>
              <a:spcAft>
                <a:spcPct val="5000"/>
              </a:spcAft>
            </a:pPr>
            <a:r>
              <a:rPr lang="en-US" sz="2400" b="0">
                <a:latin typeface="Times New Roman" pitchFamily="18" charset="0"/>
              </a:rPr>
              <a:t>- Sưu tầm những tư liệu, tranh ảnh, </a:t>
            </a:r>
            <a:r>
              <a:rPr lang="en-US" sz="2400" b="0">
                <a:latin typeface="Times New Roman" pitchFamily="18" charset="0"/>
                <a:hlinkClick r:id="rId4" action="ppaction://hlinkfile"/>
              </a:rPr>
              <a:t>bài hát, phim ảnh</a:t>
            </a:r>
            <a:r>
              <a:rPr lang="en-US" sz="2400" b="0">
                <a:latin typeface="Times New Roman" pitchFamily="18" charset="0"/>
              </a:rPr>
              <a:t>... tuyên truyền về căn bệnh HIV/AIDS.</a:t>
            </a:r>
          </a:p>
          <a:p>
            <a:pPr algn="just" eaLnBrk="1" hangingPunct="1">
              <a:lnSpc>
                <a:spcPct val="90000"/>
              </a:lnSpc>
              <a:spcBef>
                <a:spcPct val="30000"/>
              </a:spcBef>
              <a:spcAft>
                <a:spcPct val="5000"/>
              </a:spcAft>
            </a:pPr>
            <a:r>
              <a:rPr lang="en-US" sz="2400" b="0">
                <a:latin typeface="Times New Roman" pitchFamily="18" charset="0"/>
              </a:rPr>
              <a:t>- Làm hoàn thành các bài tập trong SGK.</a:t>
            </a:r>
          </a:p>
          <a:p>
            <a:pPr algn="just" eaLnBrk="1" hangingPunct="1">
              <a:lnSpc>
                <a:spcPct val="90000"/>
              </a:lnSpc>
              <a:spcBef>
                <a:spcPct val="30000"/>
              </a:spcBef>
              <a:spcAft>
                <a:spcPct val="5000"/>
              </a:spcAft>
            </a:pPr>
            <a:r>
              <a:rPr lang="en-US" sz="2400" b="0">
                <a:latin typeface="Times New Roman" pitchFamily="18" charset="0"/>
              </a:rPr>
              <a:t>- Học bài theo nội dung bài học.</a:t>
            </a:r>
          </a:p>
          <a:p>
            <a:pPr algn="just" eaLnBrk="1" hangingPunct="1">
              <a:lnSpc>
                <a:spcPct val="90000"/>
              </a:lnSpc>
              <a:spcBef>
                <a:spcPct val="30000"/>
              </a:spcBef>
              <a:spcAft>
                <a:spcPct val="5000"/>
              </a:spcAft>
            </a:pPr>
            <a:r>
              <a:rPr lang="en-US" sz="2400" b="0">
                <a:latin typeface="Times New Roman" pitchFamily="18" charset="0"/>
              </a:rPr>
              <a:t>- Vẽ tranh tuyên truyền về phòng, chống căn bệnh HIV/AIDS và tranh chống phân biệt kỳ thị với người nhiễm HIV/AIDS.</a:t>
            </a:r>
          </a:p>
          <a:p>
            <a:pPr algn="just" eaLnBrk="1" hangingPunct="1">
              <a:lnSpc>
                <a:spcPct val="90000"/>
              </a:lnSpc>
              <a:spcBef>
                <a:spcPct val="30000"/>
              </a:spcBef>
              <a:spcAft>
                <a:spcPct val="5000"/>
              </a:spcAft>
            </a:pPr>
            <a:r>
              <a:rPr lang="en-US" sz="2400">
                <a:latin typeface="Times New Roman" pitchFamily="18" charset="0"/>
              </a:rPr>
              <a:t>*) Bài mới:</a:t>
            </a:r>
          </a:p>
          <a:p>
            <a:pPr algn="just" eaLnBrk="1" hangingPunct="1">
              <a:lnSpc>
                <a:spcPct val="90000"/>
              </a:lnSpc>
              <a:spcBef>
                <a:spcPct val="30000"/>
              </a:spcBef>
              <a:spcAft>
                <a:spcPct val="5000"/>
              </a:spcAft>
            </a:pPr>
            <a:r>
              <a:rPr lang="en-US" sz="2400" b="0">
                <a:latin typeface="Times New Roman" pitchFamily="18" charset="0"/>
              </a:rPr>
              <a:t>- Đọc và tìm hiểu trước nội dung bài "</a:t>
            </a:r>
            <a:r>
              <a:rPr lang="en-US" sz="2400" b="0" i="1">
                <a:latin typeface="Times New Roman" pitchFamily="18" charset="0"/>
              </a:rPr>
              <a:t>Phòng ngừa tai nạn vũ khí cháy, nổ và các chất độc hại".</a:t>
            </a:r>
          </a:p>
          <a:p>
            <a:pPr algn="just" eaLnBrk="1" hangingPunct="1">
              <a:lnSpc>
                <a:spcPct val="90000"/>
              </a:lnSpc>
              <a:spcBef>
                <a:spcPct val="30000"/>
              </a:spcBef>
              <a:spcAft>
                <a:spcPct val="5000"/>
              </a:spcAft>
            </a:pPr>
            <a:r>
              <a:rPr lang="en-US" sz="2400" b="0" i="1">
                <a:latin typeface="Times New Roman" pitchFamily="18" charset="0"/>
              </a:rPr>
              <a:t>- Tìm hiểu về tình hình thực hiện các quy định về phòng, ngừa tai nạn vũ khí, cháy, nổ và các chất độc hại ở địa phương.</a:t>
            </a:r>
            <a:endParaRPr lang="en-US" sz="2400" b="0">
              <a:latin typeface="Times New Roman" pitchFamily="18" charset="0"/>
            </a:endParaRPr>
          </a:p>
        </p:txBody>
      </p:sp>
    </p:spTree>
  </p:cSld>
  <p:clrMapOvr>
    <a:masterClrMapping/>
  </p:clrMapOvr>
  <p:transition advClick="0">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D01C0047"/>
          <p:cNvPicPr>
            <a:picLocks noGrp="1" noChangeAspect="1" noChangeArrowheads="1"/>
          </p:cNvPicPr>
          <p:nvPr>
            <p:ph sz="half" idx="1"/>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990600" y="228600"/>
            <a:ext cx="7772400" cy="5867400"/>
          </a:xfrm>
          <a:noFill/>
        </p:spPr>
      </p:pic>
      <p:sp>
        <p:nvSpPr>
          <p:cNvPr id="102403" name="Text Box 3"/>
          <p:cNvSpPr txBox="1">
            <a:spLocks noChangeArrowheads="1"/>
          </p:cNvSpPr>
          <p:nvPr/>
        </p:nvSpPr>
        <p:spPr bwMode="auto">
          <a:xfrm>
            <a:off x="685800" y="1066800"/>
            <a:ext cx="81534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spcBef>
                <a:spcPct val="50000"/>
              </a:spcBef>
            </a:pPr>
            <a:r>
              <a:rPr lang="en-US">
                <a:solidFill>
                  <a:srgbClr val="FFFF1D"/>
                </a:solidFill>
                <a:latin typeface=".VnRevueH" pitchFamily="34" charset="0"/>
              </a:rPr>
              <a:t>Xin Tr©n träng c¶m ¬n</a:t>
            </a:r>
          </a:p>
          <a:p>
            <a:pPr algn="ctr">
              <a:spcBef>
                <a:spcPct val="50000"/>
              </a:spcBef>
            </a:pPr>
            <a:r>
              <a:rPr lang="en-US">
                <a:solidFill>
                  <a:srgbClr val="FFFF1D"/>
                </a:solidFill>
                <a:latin typeface=".VnRevueH" pitchFamily="34" charset="0"/>
              </a:rPr>
              <a:t> kÝnh chóc søc </a:t>
            </a:r>
            <a:r>
              <a:rPr lang="en-US">
                <a:solidFill>
                  <a:srgbClr val="FFFF00"/>
                </a:solidFill>
                <a:latin typeface=".VnRevueH" pitchFamily="34" charset="0"/>
              </a:rPr>
              <a:t>khoÎ</a:t>
            </a:r>
            <a:r>
              <a:rPr lang="en-US">
                <a:solidFill>
                  <a:srgbClr val="FFFF1D"/>
                </a:solidFill>
                <a:latin typeface=".VnRevueH" pitchFamily="34" charset="0"/>
              </a:rPr>
              <a:t> c¸c thÇy, c« gi¸o</a:t>
            </a:r>
          </a:p>
          <a:p>
            <a:pPr algn="ctr">
              <a:spcBef>
                <a:spcPct val="50000"/>
              </a:spcBef>
            </a:pPr>
            <a:r>
              <a:rPr lang="en-US">
                <a:solidFill>
                  <a:srgbClr val="FFFF1D"/>
                </a:solidFill>
                <a:latin typeface=".VnRevueH" pitchFamily="34" charset="0"/>
              </a:rPr>
              <a:t>chóc c¸c em ch¨m ngoan, häc giái.</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02402"/>
                                        </p:tgtEl>
                                      </p:cBhvr>
                                      <p:by x="150000" y="150000"/>
                                    </p:animScale>
                                  </p:childTnLst>
                                </p:cTn>
                              </p:par>
                              <p:par>
                                <p:cTn id="7" presetID="42" presetClass="path" presetSubtype="0" accel="50000" decel="50000" fill="hold" grpId="0" nodeType="withEffect">
                                  <p:stCondLst>
                                    <p:cond delay="0"/>
                                  </p:stCondLst>
                                  <p:childTnLst>
                                    <p:animMotion origin="layout" path="M 0 -3.7037E-6 L -0.00833 0.52894 " pathEditMode="relative" rAng="0" ptsTypes="AA">
                                      <p:cBhvr>
                                        <p:cTn id="8" dur="3000" fill="hold"/>
                                        <p:tgtEl>
                                          <p:spTgt spid="102403"/>
                                        </p:tgtEl>
                                        <p:attrNameLst>
                                          <p:attrName>ppt_x</p:attrName>
                                          <p:attrName>ppt_y</p:attrName>
                                        </p:attrNameLst>
                                      </p:cBhvr>
                                      <p:rCtr x="-417" y="2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0" y="0"/>
            <a:ext cx="9144000" cy="5943600"/>
          </a:xfrm>
        </p:spPr>
        <p:txBody>
          <a:bodyPr/>
          <a:lstStyle/>
          <a:p>
            <a:pPr marL="0" indent="0" eaLnBrk="1" hangingPunct="1">
              <a:buFontTx/>
              <a:buNone/>
            </a:pPr>
            <a:r>
              <a:rPr lang="vi-VN" sz="2000" smtClean="0"/>
              <a:t>…Mai ơi! Bạn biết không, một tai hoạ khủng khiếp đã giáng xuống gia đình mình. Giờ đây, tổ ấm không còn tiếng cười, hạnh phúc không còn hiện trên khuôn mặt mỗi người, </a:t>
            </a:r>
            <a:r>
              <a:rPr lang="vi-VN" sz="2000" u="sng" smtClean="0"/>
              <a:t>chỉ còn không khí ảm đạm, đau thương bao trùm, AIDS đã cướp đi người anh trai của mình.</a:t>
            </a:r>
            <a:endParaRPr lang="en-US" sz="2000" u="sng" smtClean="0"/>
          </a:p>
          <a:p>
            <a:pPr marL="0" indent="0" eaLnBrk="1" hangingPunct="1">
              <a:buFontTx/>
              <a:buNone/>
            </a:pPr>
            <a:r>
              <a:rPr lang="vi-VN" sz="2000" smtClean="0"/>
              <a:t>Trước đây, mình rất sung sướng và tự hào vì có một gia đình đầm ấm và hạnh phúc. Nhưng rồi chẳng may mẹ bị bệnh, bố tất tả ngược xuôi để nuôi sống gia đình với hai đứa con đang tuổi ăn học. Thời gian không có nhiều để bố mẹ quan tâm anh em mình chu đáo như trước nữa. Thế là anh mình bị bạn bè rủ rê lôi kéo, sa vào nghiện ngập, rồi bị nhiễm HIV. Từ đó,</a:t>
            </a:r>
            <a:r>
              <a:rPr lang="vi-VN" sz="2000" u="sng" smtClean="0"/>
              <a:t> anh hay mặc cảm, tự ti và nghĩ rằng, mọi người xa lánh, không muốn quan hệ với anh. Mặc dù gia đình, bạn bè đã giúp đỡ, động viên anh rất nhiều, trong một phút nông nổi anh đã tự lìa bỏ cõi đời khi tuổi mới hai mươi.</a:t>
            </a:r>
          </a:p>
          <a:p>
            <a:pPr marL="0" indent="0" eaLnBrk="1" hangingPunct="1">
              <a:buFontTx/>
              <a:buNone/>
            </a:pPr>
            <a:r>
              <a:rPr lang="vi-VN" sz="2000" smtClean="0"/>
              <a:t>…Mai biết không, nhiều đêm gọi anh trong tiếng nấc thổn thức, lòng mình tê tái. Có lẽ, chỉ những người đã và đang ở trong hoàn cảnh của mình mới thấu hiểu được nỗi đau do HIV/AIDS gây ra .Vì vậy, mình muốn nói không chỉ với Mai, mà với tất cả các bạn trẻ những lời chân thành nhất, những lời được cất lên từ  trái tim. </a:t>
            </a:r>
            <a:r>
              <a:rPr lang="vi-VN" sz="2000" u="sng" smtClean="0"/>
              <a:t>Hãy tự bảo vệ mình trước hiểm hoạ AIDS, sống lành mạnh, có hiểu biết để không rơi vào cảnh đau thương như gia đình mình.</a:t>
            </a:r>
          </a:p>
          <a:p>
            <a:pPr marL="0" indent="0" eaLnBrk="1" hangingPunct="1">
              <a:buFontTx/>
              <a:buNone/>
            </a:pPr>
            <a:r>
              <a:rPr lang="vi-VN" sz="2000" smtClean="0"/>
              <a:t>Giờ đây, nếu có một điều ước, mình chỉ ước gia đình mình lại được như xưa, đầm ấm, hạnh phúc. Nhưng điều đó vĩnh viễn đã mất đi. Mình chỉ mong là không ai phải chết vì AIDS. . </a:t>
            </a:r>
            <a:r>
              <a:rPr lang="en-US" sz="2000" smtClean="0"/>
              <a:t>                                       </a:t>
            </a:r>
          </a:p>
          <a:p>
            <a:pPr marL="0" indent="0" algn="r" eaLnBrk="1" hangingPunct="1">
              <a:buFontTx/>
              <a:buNone/>
            </a:pPr>
            <a:r>
              <a:rPr lang="en-US" sz="2000" smtClean="0"/>
              <a:t>( Theo Nguyễn Thị Quỳnh Anh, Tạp chí AIDS và cộng đồng, số2/2002)                                                              </a:t>
            </a: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blinds(horizontal)">
                                      <p:cBhvr>
                                        <p:cTn id="7" dur="500"/>
                                        <p:tgtEl>
                                          <p:spTgt spid="130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050">
                                            <p:txEl>
                                              <p:pRg st="1" end="1"/>
                                            </p:txEl>
                                          </p:spTgt>
                                        </p:tgtEl>
                                        <p:attrNameLst>
                                          <p:attrName>style.visibility</p:attrName>
                                        </p:attrNameLst>
                                      </p:cBhvr>
                                      <p:to>
                                        <p:strVal val="visible"/>
                                      </p:to>
                                    </p:set>
                                    <p:animEffect transition="in" filter="blinds(horizontal)">
                                      <p:cBhvr>
                                        <p:cTn id="12" dur="500"/>
                                        <p:tgtEl>
                                          <p:spTgt spid="130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0050">
                                            <p:txEl>
                                              <p:pRg st="2" end="2"/>
                                            </p:txEl>
                                          </p:spTgt>
                                        </p:tgtEl>
                                        <p:attrNameLst>
                                          <p:attrName>style.visibility</p:attrName>
                                        </p:attrNameLst>
                                      </p:cBhvr>
                                      <p:to>
                                        <p:strVal val="visible"/>
                                      </p:to>
                                    </p:set>
                                    <p:animEffect transition="in" filter="blinds(horizontal)">
                                      <p:cBhvr>
                                        <p:cTn id="17" dur="500"/>
                                        <p:tgtEl>
                                          <p:spTgt spid="1300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0050">
                                            <p:txEl>
                                              <p:pRg st="3" end="3"/>
                                            </p:txEl>
                                          </p:spTgt>
                                        </p:tgtEl>
                                        <p:attrNameLst>
                                          <p:attrName>style.visibility</p:attrName>
                                        </p:attrNameLst>
                                      </p:cBhvr>
                                      <p:to>
                                        <p:strVal val="visible"/>
                                      </p:to>
                                    </p:set>
                                    <p:animEffect transition="in" filter="blinds(horizontal)">
                                      <p:cBhvr>
                                        <p:cTn id="22" dur="500"/>
                                        <p:tgtEl>
                                          <p:spTgt spid="1300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0050">
                                            <p:txEl>
                                              <p:pRg st="4" end="4"/>
                                            </p:txEl>
                                          </p:spTgt>
                                        </p:tgtEl>
                                        <p:attrNameLst>
                                          <p:attrName>style.visibility</p:attrName>
                                        </p:attrNameLst>
                                      </p:cBhvr>
                                      <p:to>
                                        <p:strVal val="visible"/>
                                      </p:to>
                                    </p:set>
                                    <p:animEffect transition="in" filter="blinds(horizontal)">
                                      <p:cBhvr>
                                        <p:cTn id="27" dur="500"/>
                                        <p:tgtEl>
                                          <p:spTgt spid="130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him2352.wav">
            <a:hlinkClick r:id="" action="ppaction://media"/>
          </p:cNvPr>
          <p:cNvPicPr>
            <a:picLocks noRot="1" noChangeAspect="1" noChangeArrowheads="1"/>
          </p:cNvPicPr>
          <p:nvPr>
            <a:wavAudioFile r:embed="rId1" name="chimes.wav"/>
          </p:nvPr>
        </p:nvPicPr>
        <p:blipFill>
          <a:blip r:embed="rId5">
            <a:extLst>
              <a:ext uri="{28A0092B-C50C-407E-A947-70E740481C1C}">
                <a14:useLocalDpi xmlns:a14="http://schemas.microsoft.com/office/drawing/2010/main" val="0"/>
              </a:ext>
            </a:extLst>
          </a:blip>
          <a:srcRect/>
          <a:stretch>
            <a:fillRect/>
          </a:stretch>
        </p:blipFill>
        <p:spPr bwMode="auto">
          <a:xfrm>
            <a:off x="44958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W4.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958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suct2352.wav">
            <a:hlinkClick r:id="" action="ppaction://media"/>
          </p:cNvPr>
          <p:cNvPicPr>
            <a:picLocks noRot="1" noChangeAspect="1" noChangeArrowheads="1"/>
          </p:cNvPicPr>
          <p:nvPr>
            <a:wavAudioFile r:embed="rId3" name="suction.wav"/>
          </p:nvPr>
        </p:nvPicPr>
        <p:blipFill>
          <a:blip r:embed="rId5">
            <a:extLst>
              <a:ext uri="{28A0092B-C50C-407E-A947-70E740481C1C}">
                <a14:useLocalDpi xmlns:a14="http://schemas.microsoft.com/office/drawing/2010/main" val="0"/>
              </a:ext>
            </a:extLst>
          </a:blip>
          <a:srcRect/>
          <a:stretch>
            <a:fillRect/>
          </a:stretch>
        </p:blipFill>
        <p:spPr bwMode="auto">
          <a:xfrm>
            <a:off x="44958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Tweety[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486400"/>
            <a:ext cx="1143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Tweety[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5486400"/>
            <a:ext cx="14478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AG00040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191000"/>
            <a:ext cx="1219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000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1600200"/>
            <a:ext cx="1549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AutoShape 9" descr="5%"/>
          <p:cNvSpPr>
            <a:spLocks noChangeArrowheads="1"/>
          </p:cNvSpPr>
          <p:nvPr/>
        </p:nvSpPr>
        <p:spPr bwMode="auto">
          <a:xfrm>
            <a:off x="1531938" y="495300"/>
            <a:ext cx="7315200" cy="5132388"/>
          </a:xfrm>
          <a:prstGeom prst="roundRect">
            <a:avLst>
              <a:gd name="adj" fmla="val 16667"/>
            </a:avLst>
          </a:prstGeom>
          <a:pattFill prst="pct5">
            <a:fgClr>
              <a:srgbClr val="FF33CC"/>
            </a:fgClr>
            <a:bgClr>
              <a:schemeClr val="bg1"/>
            </a:bgClr>
          </a:pattFill>
          <a:ln w="9525">
            <a:solidFill>
              <a:srgbClr val="FF33CC"/>
            </a:solidFill>
            <a:round/>
            <a:headEnd/>
            <a:tailEnd/>
          </a:ln>
        </p:spPr>
        <p:txBody>
          <a:bodyPr wrap="none" anchor="ctr"/>
          <a:lstStyle/>
          <a:p>
            <a:r>
              <a:rPr lang="en-US" sz="3200" u="sng">
                <a:latin typeface="Times New Roman" pitchFamily="18" charset="0"/>
              </a:rPr>
              <a:t>+ Nhóm 1:</a:t>
            </a:r>
            <a:r>
              <a:rPr lang="en-US" sz="3200">
                <a:latin typeface="Times New Roman" pitchFamily="18" charset="0"/>
              </a:rPr>
              <a:t> Em có nhận xét gì về tâm </a:t>
            </a:r>
          </a:p>
          <a:p>
            <a:r>
              <a:rPr lang="en-US" sz="3200">
                <a:latin typeface="Times New Roman" pitchFamily="18" charset="0"/>
              </a:rPr>
              <a:t>trạng của bạn gái qua bức thư trên ?</a:t>
            </a:r>
          </a:p>
          <a:p>
            <a:r>
              <a:rPr lang="en-US" sz="3200" u="sng">
                <a:latin typeface="Times New Roman" pitchFamily="18" charset="0"/>
              </a:rPr>
              <a:t>+ Nhóm 2:</a:t>
            </a:r>
            <a:r>
              <a:rPr lang="en-US" sz="3200">
                <a:latin typeface="Times New Roman" pitchFamily="18" charset="0"/>
              </a:rPr>
              <a:t> Theo em, vì sao phải phòng, </a:t>
            </a:r>
          </a:p>
          <a:p>
            <a:r>
              <a:rPr lang="en-US" sz="3200">
                <a:latin typeface="Times New Roman" pitchFamily="18" charset="0"/>
              </a:rPr>
              <a:t>chống nhiễm AIDS ? Em hiểu câu </a:t>
            </a:r>
          </a:p>
          <a:p>
            <a:r>
              <a:rPr lang="en-US" sz="3200">
                <a:latin typeface="Times New Roman" pitchFamily="18" charset="0"/>
              </a:rPr>
              <a:t>‘ Đừng chết vì thiếu hiểu biết về AIDS </a:t>
            </a:r>
          </a:p>
          <a:p>
            <a:r>
              <a:rPr lang="en-US" sz="3200">
                <a:latin typeface="Times New Roman" pitchFamily="18" charset="0"/>
              </a:rPr>
              <a:t>như thế nào ?</a:t>
            </a:r>
          </a:p>
          <a:p>
            <a:r>
              <a:rPr lang="en-US" sz="3200" u="sng">
                <a:latin typeface="Times New Roman" pitchFamily="18" charset="0"/>
              </a:rPr>
              <a:t>+ Nhóm 3:</a:t>
            </a:r>
            <a:r>
              <a:rPr lang="en-US" sz="3200">
                <a:latin typeface="Times New Roman" pitchFamily="18" charset="0"/>
              </a:rPr>
              <a:t> Theo em, liệu con người có thể </a:t>
            </a:r>
          </a:p>
          <a:p>
            <a:r>
              <a:rPr lang="en-US" sz="3200">
                <a:latin typeface="Times New Roman" pitchFamily="18" charset="0"/>
              </a:rPr>
              <a:t>ngăn chặn được thảm họa AIDS không?</a:t>
            </a:r>
          </a:p>
          <a:p>
            <a:r>
              <a:rPr lang="en-US" sz="3200">
                <a:latin typeface="Times New Roman" pitchFamily="18" charset="0"/>
              </a:rPr>
              <a:t>Vì sao</a:t>
            </a:r>
          </a:p>
        </p:txBody>
      </p:sp>
      <p:sp>
        <p:nvSpPr>
          <p:cNvPr id="39946" name="Rectangle 10"/>
          <p:cNvSpPr>
            <a:spLocks noChangeArrowheads="1"/>
          </p:cNvSpPr>
          <p:nvPr/>
        </p:nvSpPr>
        <p:spPr bwMode="auto">
          <a:xfrm>
            <a:off x="2667000" y="76200"/>
            <a:ext cx="4800600" cy="609600"/>
          </a:xfrm>
          <a:prstGeom prst="rect">
            <a:avLst/>
          </a:prstGeom>
          <a:gradFill rotWithShape="1">
            <a:gsLst>
              <a:gs pos="0">
                <a:srgbClr val="F2750E"/>
              </a:gs>
              <a:gs pos="50000">
                <a:schemeClr val="bg1"/>
              </a:gs>
              <a:gs pos="100000">
                <a:srgbClr val="F2750E"/>
              </a:gs>
            </a:gsLst>
            <a:lin ang="5400000" scaled="1"/>
          </a:gradFill>
          <a:ln w="9525">
            <a:solidFill>
              <a:srgbClr val="FF6600"/>
            </a:solidFill>
            <a:miter lim="800000"/>
            <a:headEnd/>
            <a:tailEnd/>
          </a:ln>
          <a:effectLst/>
          <a:extLst/>
        </p:spPr>
        <p:txBody>
          <a:bodyPr wrap="none" anchor="ctr"/>
          <a:lstStyle/>
          <a:p>
            <a:pPr algn="ctr">
              <a:defRPr/>
            </a:pPr>
            <a:r>
              <a:rPr lang="en-US" sz="3200" dirty="0" err="1">
                <a:latin typeface="Times New Roman" panose="02020603050405020304" pitchFamily="18" charset="0"/>
              </a:rPr>
              <a:t>Thảo</a:t>
            </a:r>
            <a:r>
              <a:rPr lang="en-US" sz="3200" dirty="0">
                <a:latin typeface="Times New Roman" panose="02020603050405020304" pitchFamily="18" charset="0"/>
              </a:rPr>
              <a:t> </a:t>
            </a:r>
            <a:r>
              <a:rPr lang="en-US" sz="3200" dirty="0" err="1">
                <a:latin typeface="Times New Roman" panose="02020603050405020304" pitchFamily="18" charset="0"/>
              </a:rPr>
              <a:t>luận</a:t>
            </a:r>
            <a:r>
              <a:rPr lang="en-US" sz="3200" dirty="0">
                <a:latin typeface="Times New Roman" panose="02020603050405020304" pitchFamily="18" charset="0"/>
              </a:rPr>
              <a:t> </a:t>
            </a:r>
            <a:r>
              <a:rPr lang="en-US" sz="3200" dirty="0" err="1">
                <a:latin typeface="Times New Roman" panose="02020603050405020304" pitchFamily="18" charset="0"/>
              </a:rPr>
              <a:t>nhóm</a:t>
            </a:r>
            <a:r>
              <a:rPr lang="en-US" sz="3200" dirty="0">
                <a:latin typeface="Times New Roman" panose="02020603050405020304" pitchFamily="18" charset="0"/>
              </a:rPr>
              <a:t> </a:t>
            </a:r>
          </a:p>
        </p:txBody>
      </p:sp>
      <p:sp>
        <p:nvSpPr>
          <p:cNvPr id="39947" name="Text Box 11"/>
          <p:cNvSpPr txBox="1">
            <a:spLocks noChangeArrowheads="1"/>
          </p:cNvSpPr>
          <p:nvPr/>
        </p:nvSpPr>
        <p:spPr bwMode="auto">
          <a:xfrm>
            <a:off x="3240088" y="4881563"/>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spcBef>
                <a:spcPct val="50000"/>
              </a:spcBef>
            </a:pPr>
            <a:r>
              <a:rPr lang="en-US" sz="3200" i="1">
                <a:solidFill>
                  <a:srgbClr val="000024"/>
                </a:solidFill>
                <a:latin typeface="VNI-Helve" pitchFamily="2" charset="0"/>
              </a:rPr>
              <a:t>(</a:t>
            </a:r>
            <a:r>
              <a:rPr lang="en-US" sz="3200" i="1">
                <a:latin typeface="Times New Roman" pitchFamily="18" charset="0"/>
              </a:rPr>
              <a:t>Thời gian thảo luận 3 phút )</a:t>
            </a:r>
          </a:p>
        </p:txBody>
      </p:sp>
      <p:sp>
        <p:nvSpPr>
          <p:cNvPr id="39948" name="WordArt 12"/>
          <p:cNvSpPr>
            <a:spLocks noChangeArrowheads="1" noChangeShapeType="1" noTextEdit="1"/>
          </p:cNvSpPr>
          <p:nvPr/>
        </p:nvSpPr>
        <p:spPr bwMode="auto">
          <a:xfrm>
            <a:off x="3200400" y="5562600"/>
            <a:ext cx="37338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VNI-Helve"/>
              </a:rPr>
              <a:t>HEÁT GIÔØ</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box(in)">
                                      <p:cBhvr>
                                        <p:cTn id="7" dur="500"/>
                                        <p:tgtEl>
                                          <p:spTgt spid="3994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9946"/>
                                        </p:tgtEl>
                                        <p:attrNameLst>
                                          <p:attrName>style.visibility</p:attrName>
                                        </p:attrNameLst>
                                      </p:cBhvr>
                                      <p:to>
                                        <p:strVal val="visible"/>
                                      </p:to>
                                    </p:set>
                                    <p:animEffect transition="in" filter="slide(fromBottom)">
                                      <p:cBhvr>
                                        <p:cTn id="10" dur="500"/>
                                        <p:tgtEl>
                                          <p:spTgt spid="3994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9945"/>
                                        </p:tgtEl>
                                        <p:attrNameLst>
                                          <p:attrName>style.visibility</p:attrName>
                                        </p:attrNameLst>
                                      </p:cBhvr>
                                      <p:to>
                                        <p:strVal val="visible"/>
                                      </p:to>
                                    </p:set>
                                    <p:animEffect transition="in" filter="slide(fromBottom)">
                                      <p:cBhvr>
                                        <p:cTn id="13" dur="500"/>
                                        <p:tgtEl>
                                          <p:spTgt spid="39945"/>
                                        </p:tgtEl>
                                      </p:cBhvr>
                                    </p:animEffect>
                                  </p:childTnLst>
                                </p:cTn>
                              </p:par>
                              <p:par>
                                <p:cTn id="14" presetID="12" presetClass="entr" presetSubtype="4" fill="hold" nodeType="withEffect">
                                  <p:stCondLst>
                                    <p:cond delay="0"/>
                                  </p:stCondLst>
                                  <p:childTnLst>
                                    <p:set>
                                      <p:cBhvr>
                                        <p:cTn id="15" dur="1" fill="hold">
                                          <p:stCondLst>
                                            <p:cond delay="0"/>
                                          </p:stCondLst>
                                        </p:cTn>
                                        <p:tgtEl>
                                          <p:spTgt spid="39944"/>
                                        </p:tgtEl>
                                        <p:attrNameLst>
                                          <p:attrName>style.visibility</p:attrName>
                                        </p:attrNameLst>
                                      </p:cBhvr>
                                      <p:to>
                                        <p:strVal val="visible"/>
                                      </p:to>
                                    </p:set>
                                    <p:animEffect transition="in" filter="slide(fromBottom)">
                                      <p:cBhvr>
                                        <p:cTn id="16" dur="500"/>
                                        <p:tgtEl>
                                          <p:spTgt spid="399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39943"/>
                                        </p:tgtEl>
                                        <p:attrNameLst>
                                          <p:attrName>style.visibility</p:attrName>
                                        </p:attrNameLst>
                                      </p:cBhvr>
                                      <p:to>
                                        <p:strVal val="visible"/>
                                      </p:to>
                                    </p:set>
                                    <p:animEffect transition="in" filter="fade">
                                      <p:cBhvr>
                                        <p:cTn id="21" dur="800" decel="100000"/>
                                        <p:tgtEl>
                                          <p:spTgt spid="39943"/>
                                        </p:tgtEl>
                                      </p:cBhvr>
                                    </p:animEffect>
                                    <p:anim calcmode="lin" valueType="num">
                                      <p:cBhvr>
                                        <p:cTn id="22" dur="800" decel="100000" fill="hold"/>
                                        <p:tgtEl>
                                          <p:spTgt spid="39943"/>
                                        </p:tgtEl>
                                        <p:attrNameLst>
                                          <p:attrName>style.rotation</p:attrName>
                                        </p:attrNameLst>
                                      </p:cBhvr>
                                      <p:tavLst>
                                        <p:tav tm="0">
                                          <p:val>
                                            <p:fltVal val="-90"/>
                                          </p:val>
                                        </p:tav>
                                        <p:tav tm="100000">
                                          <p:val>
                                            <p:fltVal val="0"/>
                                          </p:val>
                                        </p:tav>
                                      </p:tavLst>
                                    </p:anim>
                                    <p:anim calcmode="lin" valueType="num">
                                      <p:cBhvr>
                                        <p:cTn id="23" dur="800" decel="100000" fill="hold"/>
                                        <p:tgtEl>
                                          <p:spTgt spid="39943"/>
                                        </p:tgtEl>
                                        <p:attrNameLst>
                                          <p:attrName>ppt_x</p:attrName>
                                        </p:attrNameLst>
                                      </p:cBhvr>
                                      <p:tavLst>
                                        <p:tav tm="0">
                                          <p:val>
                                            <p:strVal val="#ppt_x+0.4"/>
                                          </p:val>
                                        </p:tav>
                                        <p:tav tm="100000">
                                          <p:val>
                                            <p:strVal val="#ppt_x-0.05"/>
                                          </p:val>
                                        </p:tav>
                                      </p:tavLst>
                                    </p:anim>
                                    <p:anim calcmode="lin" valueType="num">
                                      <p:cBhvr>
                                        <p:cTn id="24" dur="800" decel="100000" fill="hold"/>
                                        <p:tgtEl>
                                          <p:spTgt spid="3994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994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9943"/>
                                        </p:tgtEl>
                                        <p:attrNameLst>
                                          <p:attrName>ppt_y</p:attrName>
                                        </p:attrNameLst>
                                      </p:cBhvr>
                                      <p:tavLst>
                                        <p:tav tm="0">
                                          <p:val>
                                            <p:strVal val="#ppt_y+0.1"/>
                                          </p:val>
                                        </p:tav>
                                        <p:tav tm="100000">
                                          <p:val>
                                            <p:strVal val="#ppt_y"/>
                                          </p:val>
                                        </p:tav>
                                      </p:tavLst>
                                    </p:anim>
                                  </p:childTnLst>
                                </p:cTn>
                              </p:par>
                              <p:par>
                                <p:cTn id="27" presetID="0" presetClass="path" presetSubtype="0" repeatCount="indefinite" accel="50000" decel="50000" fill="hold" nodeType="withEffect">
                                  <p:stCondLst>
                                    <p:cond delay="0"/>
                                  </p:stCondLst>
                                  <p:endCondLst>
                                    <p:cond evt="onNext" delay="0">
                                      <p:tgtEl>
                                        <p:sldTgt/>
                                      </p:tgtEl>
                                    </p:cond>
                                  </p:endCondLst>
                                  <p:childTnLst>
                                    <p:animMotion origin="layout" path="M 0.01666 0.00763 L 0.875 0.00763 " pathEditMode="relative" rAng="0" ptsTypes="AA">
                                      <p:cBhvr>
                                        <p:cTn id="28" dur="2000" fill="hold"/>
                                        <p:tgtEl>
                                          <p:spTgt spid="39942"/>
                                        </p:tgtEl>
                                        <p:attrNameLst>
                                          <p:attrName>ppt_x</p:attrName>
                                          <p:attrName>ppt_y</p:attrName>
                                        </p:attrNameLst>
                                      </p:cBhvr>
                                      <p:rCtr x="42917" y="0"/>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0.01666 1.11111E-6 L -0.825 1.11111E-6 " pathEditMode="relative" rAng="0" ptsTypes="AA">
                                      <p:cBhvr>
                                        <p:cTn id="30" dur="2000" fill="hold"/>
                                        <p:tgtEl>
                                          <p:spTgt spid="39941"/>
                                        </p:tgtEl>
                                        <p:attrNameLst>
                                          <p:attrName>ppt_x</p:attrName>
                                          <p:attrName>ppt_y</p:attrName>
                                        </p:attrNameLst>
                                      </p:cBhvr>
                                      <p:rCtr x="-42083" y="0"/>
                                    </p:animMotion>
                                  </p:childTnLst>
                                </p:cTn>
                              </p:par>
                              <p:par>
                                <p:cTn id="31" presetID="1" presetClass="mediacall" presetSubtype="0" fill="hold" nodeType="withEffect">
                                  <p:stCondLst>
                                    <p:cond delay="0"/>
                                  </p:stCondLst>
                                  <p:childTnLst>
                                    <p:cmd type="call" cmd="playFrom(0.0)">
                                      <p:cBhvr>
                                        <p:cTn id="32" dur="7313" fill="hold"/>
                                        <p:tgtEl>
                                          <p:spTgt spid="39940"/>
                                        </p:tgtEl>
                                      </p:cBhvr>
                                    </p:cmd>
                                  </p:childTnLst>
                                </p:cTn>
                              </p:par>
                              <p:par>
                                <p:cTn id="33" presetID="1" presetClass="mediacall" presetSubtype="0" fill="hold" nodeType="withEffect">
                                  <p:stCondLst>
                                    <p:cond delay="0"/>
                                  </p:stCondLst>
                                  <p:childTnLst>
                                    <p:cmd type="call" cmd="playFrom(0.0)">
                                      <p:cBhvr>
                                        <p:cTn id="34" dur="112750" fill="hold"/>
                                        <p:tgtEl>
                                          <p:spTgt spid="39939"/>
                                        </p:tgtEl>
                                      </p:cBhvr>
                                    </p:cmd>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mediacall" presetSubtype="0" fill="hold" nodeType="clickEffect">
                                  <p:stCondLst>
                                    <p:cond delay="0"/>
                                  </p:stCondLst>
                                  <p:childTnLst>
                                    <p:cmd type="call" cmd="playFrom(0.0)">
                                      <p:cBhvr>
                                        <p:cTn id="38" dur="1" fill="hold"/>
                                        <p:tgtEl>
                                          <p:spTgt spid="39938"/>
                                        </p:tgtEl>
                                      </p:cBhvr>
                                    </p:cmd>
                                  </p:childTnLst>
                                </p:cTn>
                              </p:par>
                              <p:par>
                                <p:cTn id="39" presetID="23" presetClass="exit" presetSubtype="32" fill="hold" nodeType="withEffect">
                                  <p:stCondLst>
                                    <p:cond delay="0"/>
                                  </p:stCondLst>
                                  <p:childTnLst>
                                    <p:anim calcmode="lin" valueType="num">
                                      <p:cBhvr>
                                        <p:cTn id="40" dur="500"/>
                                        <p:tgtEl>
                                          <p:spTgt spid="39943"/>
                                        </p:tgtEl>
                                        <p:attrNameLst>
                                          <p:attrName>ppt_w</p:attrName>
                                        </p:attrNameLst>
                                      </p:cBhvr>
                                      <p:tavLst>
                                        <p:tav tm="0">
                                          <p:val>
                                            <p:strVal val="ppt_w"/>
                                          </p:val>
                                        </p:tav>
                                        <p:tav tm="100000">
                                          <p:val>
                                            <p:fltVal val="0"/>
                                          </p:val>
                                        </p:tav>
                                      </p:tavLst>
                                    </p:anim>
                                    <p:anim calcmode="lin" valueType="num">
                                      <p:cBhvr>
                                        <p:cTn id="41" dur="500"/>
                                        <p:tgtEl>
                                          <p:spTgt spid="39943"/>
                                        </p:tgtEl>
                                        <p:attrNameLst>
                                          <p:attrName>ppt_h</p:attrName>
                                        </p:attrNameLst>
                                      </p:cBhvr>
                                      <p:tavLst>
                                        <p:tav tm="0">
                                          <p:val>
                                            <p:strVal val="ppt_h"/>
                                          </p:val>
                                        </p:tav>
                                        <p:tav tm="100000">
                                          <p:val>
                                            <p:fltVal val="0"/>
                                          </p:val>
                                        </p:tav>
                                      </p:tavLst>
                                    </p:anim>
                                    <p:set>
                                      <p:cBhvr>
                                        <p:cTn id="42" dur="1" fill="hold">
                                          <p:stCondLst>
                                            <p:cond delay="499"/>
                                          </p:stCondLst>
                                        </p:cTn>
                                        <p:tgtEl>
                                          <p:spTgt spid="39943"/>
                                        </p:tgtEl>
                                        <p:attrNameLst>
                                          <p:attrName>style.visibility</p:attrName>
                                        </p:attrNameLst>
                                      </p:cBhvr>
                                      <p:to>
                                        <p:strVal val="hidden"/>
                                      </p:to>
                                    </p:set>
                                  </p:childTnLst>
                                </p:cTn>
                              </p:par>
                            </p:childTnLst>
                          </p:cTn>
                        </p:par>
                        <p:par>
                          <p:cTn id="43" fill="hold" nodeType="afterGroup">
                            <p:stCondLst>
                              <p:cond delay="500"/>
                            </p:stCondLst>
                            <p:childTnLst>
                              <p:par>
                                <p:cTn id="44" presetID="23" presetClass="entr" presetSubtype="32" fill="hold" grpId="0" nodeType="afterEffect">
                                  <p:stCondLst>
                                    <p:cond delay="0"/>
                                  </p:stCondLst>
                                  <p:childTnLst>
                                    <p:set>
                                      <p:cBhvr>
                                        <p:cTn id="45" dur="1" fill="hold">
                                          <p:stCondLst>
                                            <p:cond delay="0"/>
                                          </p:stCondLst>
                                        </p:cTn>
                                        <p:tgtEl>
                                          <p:spTgt spid="39948"/>
                                        </p:tgtEl>
                                        <p:attrNameLst>
                                          <p:attrName>style.visibility</p:attrName>
                                        </p:attrNameLst>
                                      </p:cBhvr>
                                      <p:to>
                                        <p:strVal val="visible"/>
                                      </p:to>
                                    </p:set>
                                    <p:anim calcmode="lin" valueType="num">
                                      <p:cBhvr>
                                        <p:cTn id="46" dur="500" fill="hold"/>
                                        <p:tgtEl>
                                          <p:spTgt spid="39948"/>
                                        </p:tgtEl>
                                        <p:attrNameLst>
                                          <p:attrName>ppt_w</p:attrName>
                                        </p:attrNameLst>
                                      </p:cBhvr>
                                      <p:tavLst>
                                        <p:tav tm="0">
                                          <p:val>
                                            <p:strVal val="4*#ppt_w"/>
                                          </p:val>
                                        </p:tav>
                                        <p:tav tm="100000">
                                          <p:val>
                                            <p:strVal val="#ppt_w"/>
                                          </p:val>
                                        </p:tav>
                                      </p:tavLst>
                                    </p:anim>
                                    <p:anim calcmode="lin" valueType="num">
                                      <p:cBhvr>
                                        <p:cTn id="47" dur="500" fill="hold"/>
                                        <p:tgtEl>
                                          <p:spTgt spid="399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48" repeatCount="3000" fill="hold" display="0">
                  <p:stCondLst>
                    <p:cond delay="indefinite"/>
                  </p:stCondLst>
                  <p:endCondLst>
                    <p:cond evt="onPrev" delay="0">
                      <p:tgtEl>
                        <p:sldTgt/>
                      </p:tgtEl>
                    </p:cond>
                    <p:cond evt="onStopAudio" delay="0">
                      <p:tgtEl>
                        <p:sldTgt/>
                      </p:tgtEl>
                    </p:cond>
                  </p:endCondLst>
                </p:cTn>
                <p:tgtEl>
                  <p:spTgt spid="39938"/>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39940"/>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39939"/>
                </p:tgtEl>
              </p:cMediaNode>
            </p:audio>
          </p:childTnLst>
        </p:cTn>
      </p:par>
    </p:tnLst>
    <p:bldLst>
      <p:bldP spid="39945" grpId="0" animBg="1"/>
      <p:bldP spid="39946" grpId="0" animBg="1"/>
      <p:bldP spid="39947" grpId="0"/>
      <p:bldP spid="399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CHH_600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228600" y="27432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a:buFontTx/>
              <a:buChar char="-"/>
            </a:pPr>
            <a:r>
              <a:rPr lang="en-US" sz="3600">
                <a:solidFill>
                  <a:srgbClr val="0000FF"/>
                </a:solidFill>
                <a:latin typeface="Times New Roman" pitchFamily="18" charset="0"/>
              </a:rPr>
              <a:t>Tâm trạng của bạn buồn khổ vì gia đình gặp một tai họa khủng khiếp.</a:t>
            </a:r>
          </a:p>
          <a:p>
            <a:pPr algn="just">
              <a:buFontTx/>
              <a:buChar char="-"/>
            </a:pPr>
            <a:r>
              <a:rPr lang="en-US" sz="3600">
                <a:solidFill>
                  <a:srgbClr val="0000FF"/>
                </a:solidFill>
                <a:latin typeface="Times New Roman" pitchFamily="18" charset="0"/>
              </a:rPr>
              <a:t>Bạn thương nhớ anh trai, đau thương vì mất anh.</a:t>
            </a:r>
          </a:p>
        </p:txBody>
      </p:sp>
      <p:sp>
        <p:nvSpPr>
          <p:cNvPr id="40964" name="Text Box 4"/>
          <p:cNvSpPr txBox="1">
            <a:spLocks noChangeArrowheads="1"/>
          </p:cNvSpPr>
          <p:nvPr/>
        </p:nvSpPr>
        <p:spPr bwMode="auto">
          <a:xfrm>
            <a:off x="533400" y="15240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a:r>
              <a:rPr lang="en-US" sz="3600">
                <a:solidFill>
                  <a:srgbClr val="FC4D04"/>
                </a:solidFill>
                <a:latin typeface="Times New Roman" pitchFamily="18" charset="0"/>
              </a:rPr>
              <a:t>Tâm trạng của bạn gái qua bức thư trên?</a:t>
            </a:r>
            <a:endParaRPr lang="en-US" sz="3600" i="1" u="sng">
              <a:solidFill>
                <a:srgbClr val="FC4D04"/>
              </a:solidFill>
              <a:latin typeface="Times New Roman" pitchFamily="18" charset="0"/>
            </a:endParaRPr>
          </a:p>
        </p:txBody>
      </p:sp>
      <p:grpSp>
        <p:nvGrpSpPr>
          <p:cNvPr id="2" name="Group 5"/>
          <p:cNvGrpSpPr>
            <a:grpSpLocks/>
          </p:cNvGrpSpPr>
          <p:nvPr/>
        </p:nvGrpSpPr>
        <p:grpSpPr bwMode="auto">
          <a:xfrm>
            <a:off x="4495800" y="0"/>
            <a:ext cx="3886200" cy="1219200"/>
            <a:chOff x="3504" y="528"/>
            <a:chExt cx="2064" cy="1152"/>
          </a:xfrm>
        </p:grpSpPr>
        <p:sp>
          <p:nvSpPr>
            <p:cNvPr id="9222" name="AutoShape 6"/>
            <p:cNvSpPr>
              <a:spLocks noChangeArrowheads="1"/>
            </p:cNvSpPr>
            <p:nvPr/>
          </p:nvSpPr>
          <p:spPr bwMode="auto">
            <a:xfrm>
              <a:off x="3504" y="528"/>
              <a:ext cx="2064" cy="1152"/>
            </a:xfrm>
            <a:prstGeom prst="cloudCallout">
              <a:avLst>
                <a:gd name="adj1" fmla="val -60125"/>
                <a:gd name="adj2" fmla="val 55644"/>
              </a:avLst>
            </a:prstGeom>
            <a:solidFill>
              <a:srgbClr val="FFCC00"/>
            </a:solidFill>
            <a:ln w="12700" cap="sq">
              <a:solidFill>
                <a:srgbClr val="FF00FF"/>
              </a:solidFill>
              <a:round/>
              <a:headEnd type="none" w="sm" len="sm"/>
              <a:tailEnd type="none" w="sm" len="sm"/>
            </a:ln>
            <a:effectLst>
              <a:outerShdw dist="91581" dir="3378596" algn="ctr" rotWithShape="0">
                <a:schemeClr val="folHlink"/>
              </a:outerShdw>
            </a:effectLst>
          </p:spPr>
          <p:txBody>
            <a:bodyPr/>
            <a:lstStyle/>
            <a:p>
              <a:pPr algn="ctr">
                <a:defRPr/>
              </a:pPr>
              <a:endParaRPr lang="en-US">
                <a:latin typeface=".VnTime" pitchFamily="34" charset="0"/>
              </a:endParaRPr>
            </a:p>
          </p:txBody>
        </p:sp>
        <p:sp>
          <p:nvSpPr>
            <p:cNvPr id="8199" name="WordArt 7"/>
            <p:cNvSpPr>
              <a:spLocks noChangeArrowheads="1" noChangeShapeType="1" noTextEdit="1"/>
            </p:cNvSpPr>
            <p:nvPr/>
          </p:nvSpPr>
          <p:spPr bwMode="auto">
            <a:xfrm>
              <a:off x="3696" y="912"/>
              <a:ext cx="1788" cy="294"/>
            </a:xfrm>
            <a:prstGeom prst="rect">
              <a:avLst/>
            </a:prstGeom>
          </p:spPr>
          <p:txBody>
            <a:bodyPr wrap="none" fromWordArt="1">
              <a:prstTxWarp prst="textPlain">
                <a:avLst>
                  <a:gd name="adj" fmla="val 50000"/>
                </a:avLst>
              </a:prstTxWarp>
            </a:bodyPr>
            <a:lstStyle/>
            <a:p>
              <a:pPr algn="ctr"/>
              <a:r>
                <a:rPr lang="en-US" sz="3200" i="1" kern="10">
                  <a:ln w="9525" cap="sq">
                    <a:solidFill>
                      <a:srgbClr val="008000"/>
                    </a:solidFill>
                    <a:round/>
                    <a:headEnd type="none" w="sm" len="sm"/>
                    <a:tailEnd type="none" w="sm" len="sm"/>
                  </a:ln>
                  <a:solidFill>
                    <a:srgbClr val="6699FF"/>
                  </a:solidFill>
                  <a:effectLst>
                    <a:outerShdw dist="107763" dir="2700000" algn="ctr" rotWithShape="0">
                      <a:srgbClr val="C7DFD3">
                        <a:alpha val="50000"/>
                      </a:srgbClr>
                    </a:outerShdw>
                  </a:effectLst>
                  <a:latin typeface="Times New Roman"/>
                  <a:cs typeface="Times New Roman"/>
                </a:rPr>
                <a:t>Nhóm 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amond(in)">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diamond(in)">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CHH_600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762000" y="27432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a:r>
              <a:rPr lang="en-US" sz="3600">
                <a:solidFill>
                  <a:schemeClr val="tx2"/>
                </a:solidFill>
                <a:latin typeface="Times New Roman" pitchFamily="18" charset="0"/>
              </a:rPr>
              <a:t>	</a:t>
            </a:r>
            <a:r>
              <a:rPr lang="en-US" sz="3600">
                <a:solidFill>
                  <a:srgbClr val="0101FF"/>
                </a:solidFill>
                <a:latin typeface="Times New Roman" pitchFamily="18" charset="0"/>
              </a:rPr>
              <a:t> </a:t>
            </a:r>
          </a:p>
        </p:txBody>
      </p:sp>
      <p:sp>
        <p:nvSpPr>
          <p:cNvPr id="41988" name="Text Box 4"/>
          <p:cNvSpPr txBox="1">
            <a:spLocks noChangeArrowheads="1"/>
          </p:cNvSpPr>
          <p:nvPr/>
        </p:nvSpPr>
        <p:spPr bwMode="auto">
          <a:xfrm>
            <a:off x="533400" y="1295400"/>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r>
              <a:rPr lang="en-US" sz="3200">
                <a:solidFill>
                  <a:srgbClr val="FF0000"/>
                </a:solidFill>
                <a:latin typeface="Times New Roman" pitchFamily="18" charset="0"/>
              </a:rPr>
              <a:t>Theo em, vì sao phải phòng, chống nhiễm AIDS ? Em hiểu câu ‘ Đừng chết vì thiếu hiểu biết về AIDS’ như thế nào ?</a:t>
            </a:r>
          </a:p>
          <a:p>
            <a:pPr algn="just"/>
            <a:endParaRPr lang="en-US" sz="3200" i="1" u="sng">
              <a:solidFill>
                <a:srgbClr val="993366"/>
              </a:solidFill>
              <a:latin typeface="Times New Roman" pitchFamily="18" charset="0"/>
            </a:endParaRPr>
          </a:p>
        </p:txBody>
      </p:sp>
      <p:grpSp>
        <p:nvGrpSpPr>
          <p:cNvPr id="2" name="Group 5"/>
          <p:cNvGrpSpPr>
            <a:grpSpLocks/>
          </p:cNvGrpSpPr>
          <p:nvPr/>
        </p:nvGrpSpPr>
        <p:grpSpPr bwMode="auto">
          <a:xfrm>
            <a:off x="4495800" y="0"/>
            <a:ext cx="3886200" cy="1219200"/>
            <a:chOff x="3504" y="528"/>
            <a:chExt cx="2064" cy="1152"/>
          </a:xfrm>
        </p:grpSpPr>
        <p:sp>
          <p:nvSpPr>
            <p:cNvPr id="10247" name="AutoShape 6"/>
            <p:cNvSpPr>
              <a:spLocks noChangeArrowheads="1"/>
            </p:cNvSpPr>
            <p:nvPr/>
          </p:nvSpPr>
          <p:spPr bwMode="auto">
            <a:xfrm>
              <a:off x="3504" y="528"/>
              <a:ext cx="2064" cy="1152"/>
            </a:xfrm>
            <a:prstGeom prst="cloudCallout">
              <a:avLst>
                <a:gd name="adj1" fmla="val -60125"/>
                <a:gd name="adj2" fmla="val 55644"/>
              </a:avLst>
            </a:prstGeom>
            <a:solidFill>
              <a:srgbClr val="CCFF33"/>
            </a:solidFill>
            <a:ln w="12700" cap="sq">
              <a:solidFill>
                <a:srgbClr val="FF00FF"/>
              </a:solidFill>
              <a:round/>
              <a:headEnd type="none" w="sm" len="sm"/>
              <a:tailEnd type="none" w="sm" len="sm"/>
            </a:ln>
            <a:effectLst>
              <a:outerShdw dist="91581" dir="3378596" algn="ctr" rotWithShape="0">
                <a:schemeClr val="folHlink"/>
              </a:outerShdw>
            </a:effectLst>
          </p:spPr>
          <p:txBody>
            <a:bodyPr/>
            <a:lstStyle/>
            <a:p>
              <a:pPr algn="ctr">
                <a:defRPr/>
              </a:pPr>
              <a:endParaRPr lang="en-US">
                <a:latin typeface="Times New Roman" pitchFamily="18" charset="0"/>
              </a:endParaRPr>
            </a:p>
          </p:txBody>
        </p:sp>
        <p:sp>
          <p:nvSpPr>
            <p:cNvPr id="9224" name="WordArt 7"/>
            <p:cNvSpPr>
              <a:spLocks noChangeArrowheads="1" noChangeShapeType="1" noTextEdit="1"/>
            </p:cNvSpPr>
            <p:nvPr/>
          </p:nvSpPr>
          <p:spPr bwMode="auto">
            <a:xfrm>
              <a:off x="3696" y="912"/>
              <a:ext cx="1788" cy="29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i="1" kern="10">
                  <a:latin typeface="+mn-lt"/>
                  <a:ea typeface="+mn-lt"/>
                  <a:cs typeface="+mn-lt"/>
                </a:rPr>
                <a:t>Nhóm 2</a:t>
              </a:r>
            </a:p>
          </p:txBody>
        </p:sp>
      </p:grpSp>
      <p:sp>
        <p:nvSpPr>
          <p:cNvPr id="3" name="TextBox 2"/>
          <p:cNvSpPr txBox="1"/>
          <p:nvPr/>
        </p:nvSpPr>
        <p:spPr>
          <a:xfrm>
            <a:off x="762000" y="3124200"/>
            <a:ext cx="7461250" cy="1384300"/>
          </a:xfrm>
          <a:prstGeom prst="rect">
            <a:avLst/>
          </a:prstGeom>
          <a:noFill/>
        </p:spPr>
        <p:txBody>
          <a:bodyPr>
            <a:spAutoFit/>
          </a:bodyPr>
          <a:lstStyle/>
          <a:p>
            <a:pPr>
              <a:defRPr/>
            </a:pPr>
            <a:r>
              <a:rPr lang="en-US" dirty="0">
                <a:latin typeface="+mn-lt"/>
              </a:rPr>
              <a:t>AIDS </a:t>
            </a:r>
            <a:r>
              <a:rPr lang="en-US" dirty="0" err="1">
                <a:latin typeface="+mn-lt"/>
              </a:rPr>
              <a:t>là</a:t>
            </a:r>
            <a:r>
              <a:rPr lang="en-US" dirty="0">
                <a:latin typeface="+mn-lt"/>
              </a:rPr>
              <a:t> </a:t>
            </a:r>
            <a:r>
              <a:rPr lang="en-US" dirty="0" err="1">
                <a:latin typeface="+mn-lt"/>
              </a:rPr>
              <a:t>một</a:t>
            </a:r>
            <a:r>
              <a:rPr lang="en-US" dirty="0">
                <a:latin typeface="+mn-lt"/>
              </a:rPr>
              <a:t> </a:t>
            </a:r>
            <a:r>
              <a:rPr lang="en-US" dirty="0" err="1">
                <a:latin typeface="+mn-lt"/>
              </a:rPr>
              <a:t>thảm</a:t>
            </a:r>
            <a:r>
              <a:rPr lang="en-US" dirty="0">
                <a:latin typeface="+mn-lt"/>
              </a:rPr>
              <a:t> </a:t>
            </a:r>
            <a:r>
              <a:rPr lang="en-US" dirty="0" err="1">
                <a:latin typeface="+mn-lt"/>
              </a:rPr>
              <a:t>họa</a:t>
            </a:r>
            <a:r>
              <a:rPr lang="en-US" dirty="0">
                <a:latin typeface="+mn-lt"/>
              </a:rPr>
              <a:t> </a:t>
            </a:r>
            <a:r>
              <a:rPr lang="en-US" dirty="0" err="1">
                <a:latin typeface="+mn-lt"/>
              </a:rPr>
              <a:t>của</a:t>
            </a:r>
            <a:r>
              <a:rPr lang="en-US" dirty="0">
                <a:latin typeface="+mn-lt"/>
              </a:rPr>
              <a:t> </a:t>
            </a:r>
            <a:r>
              <a:rPr lang="en-US" dirty="0" err="1">
                <a:latin typeface="+mn-lt"/>
              </a:rPr>
              <a:t>thế</a:t>
            </a:r>
            <a:r>
              <a:rPr lang="en-US" dirty="0">
                <a:latin typeface="+mn-lt"/>
              </a:rPr>
              <a:t> </a:t>
            </a:r>
            <a:r>
              <a:rPr lang="en-US" dirty="0" err="1">
                <a:latin typeface="+mn-lt"/>
              </a:rPr>
              <a:t>giới</a:t>
            </a:r>
            <a:r>
              <a:rPr lang="en-US" dirty="0">
                <a:latin typeface="+mn-lt"/>
              </a:rPr>
              <a:t>. </a:t>
            </a:r>
            <a:r>
              <a:rPr lang="en-US" dirty="0" err="1">
                <a:latin typeface="+mn-lt"/>
              </a:rPr>
              <a:t>Mọi</a:t>
            </a:r>
            <a:r>
              <a:rPr lang="en-US" dirty="0">
                <a:latin typeface="+mn-lt"/>
              </a:rPr>
              <a:t> </a:t>
            </a:r>
            <a:r>
              <a:rPr lang="en-US" dirty="0" err="1">
                <a:latin typeface="+mn-lt"/>
              </a:rPr>
              <a:t>người</a:t>
            </a:r>
            <a:r>
              <a:rPr lang="en-US" dirty="0">
                <a:latin typeface="+mn-lt"/>
              </a:rPr>
              <a:t> </a:t>
            </a:r>
            <a:r>
              <a:rPr lang="en-US" dirty="0" err="1">
                <a:latin typeface="+mn-lt"/>
              </a:rPr>
              <a:t>hãy</a:t>
            </a:r>
            <a:r>
              <a:rPr lang="en-US" dirty="0">
                <a:latin typeface="+mn-lt"/>
              </a:rPr>
              <a:t> </a:t>
            </a:r>
            <a:r>
              <a:rPr lang="en-US" dirty="0" err="1">
                <a:latin typeface="+mn-lt"/>
              </a:rPr>
              <a:t>tự</a:t>
            </a:r>
            <a:r>
              <a:rPr lang="en-US" dirty="0">
                <a:latin typeface="+mn-lt"/>
              </a:rPr>
              <a:t> </a:t>
            </a:r>
            <a:r>
              <a:rPr lang="en-US" dirty="0" err="1">
                <a:latin typeface="+mn-lt"/>
              </a:rPr>
              <a:t>bảo</a:t>
            </a:r>
            <a:r>
              <a:rPr lang="en-US" dirty="0">
                <a:latin typeface="+mn-lt"/>
              </a:rPr>
              <a:t> </a:t>
            </a:r>
            <a:r>
              <a:rPr lang="en-US" dirty="0" err="1">
                <a:latin typeface="+mn-lt"/>
              </a:rPr>
              <a:t>vệ</a:t>
            </a:r>
            <a:r>
              <a:rPr lang="en-US" dirty="0">
                <a:latin typeface="+mn-lt"/>
              </a:rPr>
              <a:t> </a:t>
            </a:r>
            <a:r>
              <a:rPr lang="en-US" dirty="0" err="1">
                <a:latin typeface="+mn-lt"/>
              </a:rPr>
              <a:t>mình</a:t>
            </a:r>
            <a:r>
              <a:rPr lang="en-US" dirty="0">
                <a:latin typeface="+mn-lt"/>
              </a:rPr>
              <a:t> </a:t>
            </a:r>
            <a:r>
              <a:rPr lang="en-US" dirty="0" err="1">
                <a:latin typeface="+mn-lt"/>
              </a:rPr>
              <a:t>trước</a:t>
            </a:r>
            <a:r>
              <a:rPr lang="en-US" dirty="0">
                <a:latin typeface="+mn-lt"/>
              </a:rPr>
              <a:t> </a:t>
            </a:r>
            <a:r>
              <a:rPr lang="en-US" dirty="0" err="1">
                <a:latin typeface="+mn-lt"/>
              </a:rPr>
              <a:t>hiểm</a:t>
            </a:r>
            <a:r>
              <a:rPr lang="en-US" dirty="0">
                <a:latin typeface="+mn-lt"/>
              </a:rPr>
              <a:t> </a:t>
            </a:r>
            <a:r>
              <a:rPr lang="en-US" dirty="0" err="1">
                <a:latin typeface="+mn-lt"/>
              </a:rPr>
              <a:t>họa</a:t>
            </a:r>
            <a:r>
              <a:rPr lang="en-US" dirty="0">
                <a:latin typeface="+mn-lt"/>
              </a:rPr>
              <a:t> AIDS, </a:t>
            </a:r>
            <a:r>
              <a:rPr lang="en-US" dirty="0" err="1">
                <a:latin typeface="+mn-lt"/>
              </a:rPr>
              <a:t>sống</a:t>
            </a:r>
            <a:r>
              <a:rPr lang="en-US" dirty="0">
                <a:latin typeface="+mn-lt"/>
              </a:rPr>
              <a:t> </a:t>
            </a:r>
            <a:r>
              <a:rPr lang="en-US" dirty="0" err="1">
                <a:latin typeface="+mn-lt"/>
              </a:rPr>
              <a:t>lành</a:t>
            </a:r>
            <a:r>
              <a:rPr lang="en-US" dirty="0">
                <a:latin typeface="+mn-lt"/>
              </a:rPr>
              <a:t> </a:t>
            </a:r>
            <a:r>
              <a:rPr lang="en-US" dirty="0" err="1">
                <a:latin typeface="+mn-lt"/>
              </a:rPr>
              <a:t>mạnh</a:t>
            </a:r>
            <a:r>
              <a:rPr lang="en-US" dirty="0">
                <a:latin typeface="+mn-lt"/>
              </a:rPr>
              <a:t>, </a:t>
            </a:r>
            <a:r>
              <a:rPr lang="en-US" dirty="0" err="1">
                <a:latin typeface="+mn-lt"/>
              </a:rPr>
              <a:t>có</a:t>
            </a:r>
            <a:r>
              <a:rPr lang="en-US" dirty="0">
                <a:latin typeface="+mn-lt"/>
              </a:rPr>
              <a:t> </a:t>
            </a:r>
            <a:r>
              <a:rPr lang="en-US" dirty="0" err="1">
                <a:latin typeface="+mn-lt"/>
              </a:rPr>
              <a:t>hiểu</a:t>
            </a:r>
            <a:r>
              <a:rPr lang="en-US" dirty="0">
                <a:latin typeface="+mn-lt"/>
              </a:rPr>
              <a:t> </a:t>
            </a:r>
            <a:r>
              <a:rPr lang="en-US" dirty="0" err="1">
                <a:latin typeface="+mn-lt"/>
              </a:rPr>
              <a:t>biết</a:t>
            </a:r>
            <a:r>
              <a:rPr lang="en-US" dirty="0">
                <a:latin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diamond(in)">
                                      <p:cBhvr>
                                        <p:cTn id="12" dur="500"/>
                                        <p:tgtEl>
                                          <p:spTgt spid="41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diamond(in)">
                                      <p:cBhvr>
                                        <p:cTn id="17" dur="2000"/>
                                        <p:tgtEl>
                                          <p:spTgt spid="419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CHH_600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762000" y="2743200"/>
            <a:ext cx="7696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a:buFontTx/>
              <a:buChar char="-"/>
            </a:pPr>
            <a:r>
              <a:rPr lang="en-US" sz="3200">
                <a:solidFill>
                  <a:schemeClr val="tx2"/>
                </a:solidFill>
                <a:latin typeface="Times New Roman" pitchFamily="18" charset="0"/>
              </a:rPr>
              <a:t>Con người có thể ngăn chặn được thảm họa AIDS nếu mọi người có hiểu biết đầy đủ về HIV/AIDS, có ý thức phòng ngừa, giữ gìn bản thân.</a:t>
            </a:r>
          </a:p>
          <a:p>
            <a:pPr algn="just">
              <a:buFontTx/>
              <a:buChar char="-"/>
            </a:pPr>
            <a:r>
              <a:rPr lang="en-US" sz="3200">
                <a:solidFill>
                  <a:schemeClr val="tx2"/>
                </a:solidFill>
                <a:latin typeface="Times New Roman" pitchFamily="18" charset="0"/>
              </a:rPr>
              <a:t>Với sự tiến bộ của khoa học hiện đại, loài người nhất định sẽ tìm ra được kháng sinh phòng ngừa và thuốc chữa trị được bệnh AIDS.</a:t>
            </a:r>
            <a:endParaRPr lang="en-US" sz="3200">
              <a:solidFill>
                <a:srgbClr val="0101FF"/>
              </a:solidFill>
              <a:latin typeface="Times New Roman" pitchFamily="18" charset="0"/>
            </a:endParaRPr>
          </a:p>
        </p:txBody>
      </p:sp>
      <p:sp>
        <p:nvSpPr>
          <p:cNvPr id="43012" name="Text Box 4"/>
          <p:cNvSpPr txBox="1">
            <a:spLocks noChangeArrowheads="1"/>
          </p:cNvSpPr>
          <p:nvPr/>
        </p:nvSpPr>
        <p:spPr bwMode="auto">
          <a:xfrm>
            <a:off x="685800" y="16002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just"/>
            <a:r>
              <a:rPr lang="en-US">
                <a:solidFill>
                  <a:srgbClr val="993366"/>
                </a:solidFill>
                <a:latin typeface="Times New Roman" pitchFamily="18" charset="0"/>
              </a:rPr>
              <a:t>Theo em liệu con người có thể ngăn chặn được AIDS không ? Vì sao ?</a:t>
            </a:r>
          </a:p>
        </p:txBody>
      </p:sp>
      <p:grpSp>
        <p:nvGrpSpPr>
          <p:cNvPr id="2" name="Group 5"/>
          <p:cNvGrpSpPr>
            <a:grpSpLocks/>
          </p:cNvGrpSpPr>
          <p:nvPr/>
        </p:nvGrpSpPr>
        <p:grpSpPr bwMode="auto">
          <a:xfrm>
            <a:off x="4648200" y="152400"/>
            <a:ext cx="3886200" cy="1219200"/>
            <a:chOff x="3504" y="528"/>
            <a:chExt cx="2064" cy="1152"/>
          </a:xfrm>
        </p:grpSpPr>
        <p:sp>
          <p:nvSpPr>
            <p:cNvPr id="11270" name="AutoShape 6"/>
            <p:cNvSpPr>
              <a:spLocks noChangeArrowheads="1"/>
            </p:cNvSpPr>
            <p:nvPr/>
          </p:nvSpPr>
          <p:spPr bwMode="auto">
            <a:xfrm>
              <a:off x="3504" y="528"/>
              <a:ext cx="2064" cy="1152"/>
            </a:xfrm>
            <a:prstGeom prst="cloudCallout">
              <a:avLst>
                <a:gd name="adj1" fmla="val -60125"/>
                <a:gd name="adj2" fmla="val 55644"/>
              </a:avLst>
            </a:prstGeom>
            <a:solidFill>
              <a:srgbClr val="FFCCFF"/>
            </a:solidFill>
            <a:ln w="12700" cap="sq">
              <a:solidFill>
                <a:srgbClr val="FF00FF"/>
              </a:solidFill>
              <a:round/>
              <a:headEnd type="none" w="sm" len="sm"/>
              <a:tailEnd type="none" w="sm" len="sm"/>
            </a:ln>
            <a:effectLst>
              <a:outerShdw dist="91581" dir="3378596" algn="ctr" rotWithShape="0">
                <a:schemeClr val="folHlink"/>
              </a:outerShdw>
            </a:effectLst>
          </p:spPr>
          <p:txBody>
            <a:bodyPr/>
            <a:lstStyle/>
            <a:p>
              <a:pPr algn="ctr">
                <a:defRPr/>
              </a:pPr>
              <a:endParaRPr lang="en-US">
                <a:latin typeface="Times New Roman" pitchFamily="18" charset="0"/>
              </a:endParaRPr>
            </a:p>
          </p:txBody>
        </p:sp>
        <p:sp>
          <p:nvSpPr>
            <p:cNvPr id="10247" name="WordArt 7"/>
            <p:cNvSpPr>
              <a:spLocks noChangeArrowheads="1" noChangeShapeType="1" noTextEdit="1"/>
            </p:cNvSpPr>
            <p:nvPr/>
          </p:nvSpPr>
          <p:spPr bwMode="auto">
            <a:xfrm>
              <a:off x="3696" y="912"/>
              <a:ext cx="1788" cy="294"/>
            </a:xfrm>
            <a:prstGeom prst="rect">
              <a:avLst/>
            </a:prstGeom>
          </p:spPr>
          <p:txBody>
            <a:bodyPr wrap="none" fromWordArt="1">
              <a:prstTxWarp prst="textPlain">
                <a:avLst>
                  <a:gd name="adj" fmla="val 50000"/>
                </a:avLst>
              </a:prstTxWarp>
            </a:bodyPr>
            <a:lstStyle/>
            <a:p>
              <a:pPr algn="ctr"/>
              <a:r>
                <a:rPr lang="en-US" sz="3200" i="1" kern="10">
                  <a:ln w="9525" cap="sq">
                    <a:solidFill>
                      <a:srgbClr val="008000"/>
                    </a:solidFill>
                    <a:round/>
                    <a:headEnd type="none" w="sm" len="sm"/>
                    <a:tailEnd type="none" w="sm" len="sm"/>
                  </a:ln>
                  <a:solidFill>
                    <a:schemeClr val="accent2"/>
                  </a:solidFill>
                  <a:effectLst>
                    <a:outerShdw dist="107763" dir="2700000" algn="ctr" rotWithShape="0">
                      <a:srgbClr val="C7DFD3">
                        <a:alpha val="50000"/>
                      </a:srgbClr>
                    </a:outerShdw>
                  </a:effectLst>
                  <a:latin typeface="+mn-lt"/>
                  <a:ea typeface="+mn-lt"/>
                  <a:cs typeface="+mn-lt"/>
                </a:rPr>
                <a:t>Nhóm 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diamond(in)">
                                      <p:cBhvr>
                                        <p:cTn id="12" dur="500"/>
                                        <p:tgtEl>
                                          <p:spTgt spid="43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diamond(in)">
                                      <p:cBhvr>
                                        <p:cTn id="17"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Bwallc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4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BNbị giađình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6482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5"/>
          <p:cNvGrpSpPr>
            <a:grpSpLocks/>
          </p:cNvGrpSpPr>
          <p:nvPr/>
        </p:nvGrpSpPr>
        <p:grpSpPr bwMode="auto">
          <a:xfrm>
            <a:off x="0" y="0"/>
            <a:ext cx="4648200" cy="2835275"/>
            <a:chOff x="0" y="0"/>
            <a:chExt cx="2544" cy="1786"/>
          </a:xfrm>
        </p:grpSpPr>
        <p:pic>
          <p:nvPicPr>
            <p:cNvPr id="11276" name="Picture 6"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44"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7"/>
            <p:cNvSpPr txBox="1">
              <a:spLocks noChangeArrowheads="1"/>
            </p:cNvSpPr>
            <p:nvPr/>
          </p:nvSpPr>
          <p:spPr bwMode="auto">
            <a:xfrm>
              <a:off x="0" y="1536"/>
              <a:ext cx="2544" cy="250"/>
            </a:xfrm>
            <a:prstGeom prst="rect">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spcBef>
                  <a:spcPct val="50000"/>
                </a:spcBef>
              </a:pPr>
              <a:r>
                <a:rPr lang="en-US" sz="2000">
                  <a:solidFill>
                    <a:schemeClr val="bg1"/>
                  </a:solidFill>
                  <a:latin typeface="Arial" charset="0"/>
                </a:rPr>
                <a:t>Cấu tạo của vi rút HIV</a:t>
              </a:r>
            </a:p>
          </p:txBody>
        </p:sp>
      </p:grpSp>
      <p:pic>
        <p:nvPicPr>
          <p:cNvPr id="11270" name="Picture 8"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9"/>
          <p:cNvSpPr txBox="1">
            <a:spLocks noChangeArrowheads="1"/>
          </p:cNvSpPr>
          <p:nvPr/>
        </p:nvSpPr>
        <p:spPr bwMode="auto">
          <a:xfrm>
            <a:off x="2286000" y="6216650"/>
            <a:ext cx="4343400" cy="64135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a:spcBef>
                <a:spcPct val="50000"/>
              </a:spcBef>
            </a:pPr>
            <a:r>
              <a:rPr lang="en-US" sz="1800">
                <a:solidFill>
                  <a:schemeClr val="bg1"/>
                </a:solidFill>
                <a:latin typeface="Arial" charset="0"/>
              </a:rPr>
              <a:t>NHỮNG BỆNH NHÂN AIDS       TRONG GIAI ĐOẠN CUỐI</a:t>
            </a:r>
          </a:p>
        </p:txBody>
      </p:sp>
      <p:sp>
        <p:nvSpPr>
          <p:cNvPr id="11272" name="Line 10"/>
          <p:cNvSpPr>
            <a:spLocks noChangeShapeType="1"/>
          </p:cNvSpPr>
          <p:nvPr/>
        </p:nvSpPr>
        <p:spPr bwMode="auto">
          <a:xfrm>
            <a:off x="4191000" y="1066800"/>
            <a:ext cx="1600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92171" name="AutoShape 11"/>
          <p:cNvSpPr>
            <a:spLocks noChangeArrowheads="1"/>
          </p:cNvSpPr>
          <p:nvPr/>
        </p:nvSpPr>
        <p:spPr bwMode="auto">
          <a:xfrm rot="5400000">
            <a:off x="1295400" y="1828800"/>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lgn="ctr">
            <a:solidFill>
              <a:srgbClr val="FF0066"/>
            </a:solidFill>
            <a:miter lim="800000"/>
            <a:headEnd/>
            <a:tailEnd/>
          </a:ln>
        </p:spPr>
        <p:txBody>
          <a:bodyPr wrap="none" anchor="ctr"/>
          <a:lstStyle/>
          <a:p>
            <a:endParaRPr lang="en-US"/>
          </a:p>
        </p:txBody>
      </p:sp>
      <p:sp>
        <p:nvSpPr>
          <p:cNvPr id="92172" name="AutoShape 12"/>
          <p:cNvSpPr>
            <a:spLocks noChangeArrowheads="1"/>
          </p:cNvSpPr>
          <p:nvPr/>
        </p:nvSpPr>
        <p:spPr bwMode="auto">
          <a:xfrm>
            <a:off x="2895600" y="609600"/>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lgn="ctr">
            <a:solidFill>
              <a:srgbClr val="FF0066"/>
            </a:solidFill>
            <a:miter lim="800000"/>
            <a:headEnd/>
            <a:tailEnd/>
          </a:ln>
        </p:spPr>
        <p:txBody>
          <a:bodyPr wrap="none" anchor="ctr"/>
          <a:lstStyle/>
          <a:p>
            <a:endParaRPr lang="en-US"/>
          </a:p>
        </p:txBody>
      </p:sp>
      <p:sp>
        <p:nvSpPr>
          <p:cNvPr id="92173" name="AutoShape 13"/>
          <p:cNvSpPr>
            <a:spLocks noChangeArrowheads="1"/>
          </p:cNvSpPr>
          <p:nvPr/>
        </p:nvSpPr>
        <p:spPr bwMode="auto">
          <a:xfrm rot="2420505">
            <a:off x="2438400" y="1600200"/>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lgn="ctr">
            <a:solidFill>
              <a:srgbClr val="FF0066"/>
            </a:solidFill>
            <a:miter lim="800000"/>
            <a:headEnd/>
            <a:tailEnd/>
          </a:ln>
        </p:spPr>
        <p:txBody>
          <a:bodyPr wrap="none" anchor="ct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2173"/>
                                        </p:tgtEl>
                                        <p:attrNameLst>
                                          <p:attrName>style.visibility</p:attrName>
                                        </p:attrNameLst>
                                      </p:cBhvr>
                                      <p:to>
                                        <p:strVal val="visible"/>
                                      </p:to>
                                    </p:set>
                                    <p:animEffect transition="in" filter="checkerboard(across)">
                                      <p:cBhvr>
                                        <p:cTn id="7" dur="500"/>
                                        <p:tgtEl>
                                          <p:spTgt spid="921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171"/>
                                        </p:tgtEl>
                                        <p:attrNameLst>
                                          <p:attrName>style.visibility</p:attrName>
                                        </p:attrNameLst>
                                      </p:cBhvr>
                                      <p:to>
                                        <p:strVal val="visible"/>
                                      </p:to>
                                    </p:set>
                                    <p:animEffect transition="in" filter="checkerboard(across)">
                                      <p:cBhvr>
                                        <p:cTn id="10" dur="500"/>
                                        <p:tgtEl>
                                          <p:spTgt spid="9217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2172"/>
                                        </p:tgtEl>
                                        <p:attrNameLst>
                                          <p:attrName>style.visibility</p:attrName>
                                        </p:attrNameLst>
                                      </p:cBhvr>
                                      <p:to>
                                        <p:strVal val="visible"/>
                                      </p:to>
                                    </p:set>
                                    <p:animEffect transition="in" filter="checkerboard(across)">
                                      <p:cBhvr>
                                        <p:cTn id="13" dur="500"/>
                                        <p:tgtEl>
                                          <p:spTgt spid="92172"/>
                                        </p:tgtEl>
                                      </p:cBhvr>
                                    </p:animEffect>
                                  </p:childTnLst>
                                </p:cTn>
                              </p:par>
                              <p:par>
                                <p:cTn id="14" presetID="63" presetClass="path" presetSubtype="0" repeatCount="5000" accel="50000" decel="50000" fill="hold" grpId="1" nodeType="withEffect">
                                  <p:stCondLst>
                                    <p:cond delay="0"/>
                                  </p:stCondLst>
                                  <p:childTnLst>
                                    <p:animMotion origin="layout" path="M 0.0 0.0  L 0.25 0.0  E" pathEditMode="relative" ptsTypes="">
                                      <p:cBhvr>
                                        <p:cTn id="15" dur="2000" fill="hold"/>
                                        <p:tgtEl>
                                          <p:spTgt spid="92172"/>
                                        </p:tgtEl>
                                        <p:attrNameLst>
                                          <p:attrName>ppt_x</p:attrName>
                                          <p:attrName>ppt_y</p:attrName>
                                        </p:attrNameLst>
                                      </p:cBhvr>
                                    </p:animMotion>
                                  </p:childTnLst>
                                </p:cTn>
                              </p:par>
                              <p:par>
                                <p:cTn id="16" presetID="49" presetClass="path" presetSubtype="0" repeatCount="5000" accel="50000" decel="50000" fill="hold" grpId="1" nodeType="withEffect">
                                  <p:stCondLst>
                                    <p:cond delay="0"/>
                                  </p:stCondLst>
                                  <p:childTnLst>
                                    <p:animMotion origin="layout" path="M 0.0 0.0  L 0.25 0.33295  E" pathEditMode="relative" ptsTypes="">
                                      <p:cBhvr>
                                        <p:cTn id="17" dur="2000" fill="hold"/>
                                        <p:tgtEl>
                                          <p:spTgt spid="92173"/>
                                        </p:tgtEl>
                                        <p:attrNameLst>
                                          <p:attrName>ppt_x</p:attrName>
                                          <p:attrName>ppt_y</p:attrName>
                                        </p:attrNameLst>
                                      </p:cBhvr>
                                    </p:animMotion>
                                  </p:childTnLst>
                                </p:cTn>
                              </p:par>
                              <p:par>
                                <p:cTn id="18" presetID="42" presetClass="path" presetSubtype="0" repeatCount="5000" accel="50000" decel="50000" fill="hold" grpId="1" nodeType="withEffect">
                                  <p:stCondLst>
                                    <p:cond delay="0"/>
                                  </p:stCondLst>
                                  <p:childTnLst>
                                    <p:animMotion origin="layout" path="M 0.0 0.0  L 0.0 0.33295  E" pathEditMode="relative" ptsTypes="">
                                      <p:cBhvr>
                                        <p:cTn id="19" dur="2000" fill="hold"/>
                                        <p:tgtEl>
                                          <p:spTgt spid="921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nimBg="1"/>
      <p:bldP spid="92171" grpId="1" animBg="1"/>
      <p:bldP spid="92172" grpId="0" animBg="1"/>
      <p:bldP spid="92172" grpId="1" animBg="1"/>
      <p:bldP spid="92173" grpId="0" animBg="1"/>
      <p:bldP spid="9217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58850" y="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algn="ctr" eaLnBrk="1" hangingPunct="1">
              <a:spcBef>
                <a:spcPct val="50000"/>
              </a:spcBef>
            </a:pPr>
            <a:r>
              <a:rPr lang="en-US" b="0">
                <a:solidFill>
                  <a:srgbClr val="0000FF"/>
                </a:solidFill>
                <a:latin typeface=".VnArial" pitchFamily="34" charset="0"/>
              </a:rPr>
              <a:t>Th«ng tin vÒ t×nh tr¹ng HIV/AIDS</a:t>
            </a:r>
          </a:p>
        </p:txBody>
      </p:sp>
      <p:sp>
        <p:nvSpPr>
          <p:cNvPr id="134147" name="Text Box 3"/>
          <p:cNvSpPr txBox="1">
            <a:spLocks noChangeArrowheads="1"/>
          </p:cNvSpPr>
          <p:nvPr/>
        </p:nvSpPr>
        <p:spPr bwMode="auto">
          <a:xfrm>
            <a:off x="171450" y="514350"/>
            <a:ext cx="4114800" cy="314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r>
              <a:rPr lang="en-US" sz="2000" b="0">
                <a:solidFill>
                  <a:srgbClr val="FF0066"/>
                </a:solidFill>
                <a:latin typeface=".VnTime" pitchFamily="34" charset="0"/>
              </a:rPr>
              <a:t>ThÕ giíi ( tõ n¨m 1981 ®Õn cuèi 2008)</a:t>
            </a:r>
          </a:p>
          <a:p>
            <a:pPr eaLnBrk="1" hangingPunct="1"/>
            <a:r>
              <a:rPr lang="en-US" sz="2000" b="0">
                <a:latin typeface=".VnTime" pitchFamily="34" charset="0"/>
              </a:rPr>
              <a:t>- 60 triÖu ng­ưêi nhiÔm HIV/AIDS. </a:t>
            </a:r>
          </a:p>
          <a:p>
            <a:pPr eaLnBrk="1" hangingPunct="1"/>
            <a:r>
              <a:rPr lang="en-US" sz="2000" b="0">
                <a:latin typeface=".VnTime" pitchFamily="34" charset="0"/>
              </a:rPr>
              <a:t>- 25 triÖu ngư­êi chÕt v× HIV/AIDS.</a:t>
            </a:r>
          </a:p>
          <a:p>
            <a:pPr eaLnBrk="1" hangingPunct="1"/>
            <a:r>
              <a:rPr lang="en-US" sz="2000" b="0">
                <a:solidFill>
                  <a:srgbClr val="FF0066"/>
                </a:solidFill>
                <a:latin typeface=".VnTime" pitchFamily="34" charset="0"/>
              </a:rPr>
              <a:t>-&gt; B×nh qu©n :</a:t>
            </a:r>
          </a:p>
          <a:p>
            <a:pPr eaLnBrk="1" hangingPunct="1"/>
            <a:r>
              <a:rPr lang="en-US" sz="2000" b="0">
                <a:latin typeface=".VnTime" pitchFamily="34" charset="0"/>
              </a:rPr>
              <a:t>-Mçi ngµy cã kho¶ng13.000 ngư­êi </a:t>
            </a:r>
          </a:p>
          <a:p>
            <a:pPr eaLnBrk="1" hangingPunct="1"/>
            <a:r>
              <a:rPr lang="en-US" sz="2000" b="0">
                <a:latin typeface=".VnTime" pitchFamily="34" charset="0"/>
              </a:rPr>
              <a:t>nhiÔm HIV/AIDS.</a:t>
            </a:r>
          </a:p>
          <a:p>
            <a:pPr eaLnBrk="1" hangingPunct="1"/>
            <a:r>
              <a:rPr lang="en-US" sz="2000" b="0">
                <a:latin typeface=".VnTime" pitchFamily="34" charset="0"/>
              </a:rPr>
              <a:t>Mçi phót cã thªm 9 ngưêi nhiÔm</a:t>
            </a:r>
          </a:p>
          <a:p>
            <a:pPr eaLnBrk="1" hangingPunct="1"/>
            <a:r>
              <a:rPr lang="en-US" sz="2000" b="0">
                <a:latin typeface=".VnTime" pitchFamily="34" charset="0"/>
              </a:rPr>
              <a:t> HIV/AIDS.</a:t>
            </a:r>
          </a:p>
          <a:p>
            <a:pPr eaLnBrk="1" hangingPunct="1"/>
            <a:r>
              <a:rPr lang="en-US" sz="2000" b="0">
                <a:latin typeface=".VnTime" pitchFamily="34" charset="0"/>
              </a:rPr>
              <a:t>- Hµng n¨m cÇn cã 78 tØ ®ång chi </a:t>
            </a:r>
          </a:p>
          <a:p>
            <a:pPr eaLnBrk="1" hangingPunct="1"/>
            <a:r>
              <a:rPr lang="en-US" sz="2000" b="0">
                <a:latin typeface=".VnTime" pitchFamily="34" charset="0"/>
              </a:rPr>
              <a:t>cho viÖc phßng, chèng HIV/AIDS.</a:t>
            </a:r>
          </a:p>
        </p:txBody>
      </p:sp>
      <p:sp>
        <p:nvSpPr>
          <p:cNvPr id="134148" name="Text Box 4"/>
          <p:cNvSpPr txBox="1">
            <a:spLocks noChangeArrowheads="1"/>
          </p:cNvSpPr>
          <p:nvPr/>
        </p:nvSpPr>
        <p:spPr bwMode="auto">
          <a:xfrm>
            <a:off x="4419600" y="457200"/>
            <a:ext cx="4648200" cy="406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r>
              <a:rPr lang="en-US" sz="2000" b="0">
                <a:solidFill>
                  <a:srgbClr val="FF0066"/>
                </a:solidFill>
                <a:latin typeface="Times New Roman" pitchFamily="18" charset="0"/>
              </a:rPr>
              <a:t>Việt Nam, người đầu </a:t>
            </a:r>
            <a:r>
              <a:rPr lang="en-US" sz="2000" b="0">
                <a:solidFill>
                  <a:srgbClr val="FF0066"/>
                </a:solidFill>
                <a:latin typeface=".VnTime" pitchFamily="34" charset="0"/>
              </a:rPr>
              <a:t>tiªn </a:t>
            </a:r>
            <a:r>
              <a:rPr lang="en-US" sz="2000" b="0">
                <a:solidFill>
                  <a:srgbClr val="FF0066"/>
                </a:solidFill>
                <a:latin typeface="Times New Roman" pitchFamily="18" charset="0"/>
              </a:rPr>
              <a:t>được</a:t>
            </a:r>
          </a:p>
          <a:p>
            <a:pPr eaLnBrk="1" hangingPunct="1"/>
            <a:r>
              <a:rPr lang="en-US" sz="2000" b="0">
                <a:solidFill>
                  <a:srgbClr val="FF0066"/>
                </a:solidFill>
                <a:latin typeface=".VnTime" pitchFamily="34" charset="0"/>
              </a:rPr>
              <a:t> ph¸t</a:t>
            </a:r>
            <a:r>
              <a:rPr lang="en-US" sz="2000" b="0">
                <a:solidFill>
                  <a:srgbClr val="FF0066"/>
                </a:solidFill>
                <a:latin typeface="Times New Roman" pitchFamily="18" charset="0"/>
              </a:rPr>
              <a:t> hiện</a:t>
            </a:r>
            <a:r>
              <a:rPr lang="en-US" sz="2000" b="0">
                <a:solidFill>
                  <a:srgbClr val="FF0066"/>
                </a:solidFill>
                <a:latin typeface=".VnTime" pitchFamily="34" charset="0"/>
              </a:rPr>
              <a:t> bị </a:t>
            </a:r>
            <a:r>
              <a:rPr lang="en-US" sz="2000" b="0">
                <a:solidFill>
                  <a:srgbClr val="FF0066"/>
                </a:solidFill>
                <a:latin typeface="Times New Roman" pitchFamily="18" charset="0"/>
              </a:rPr>
              <a:t>nhiễm</a:t>
            </a:r>
            <a:r>
              <a:rPr lang="en-US" sz="2000" b="0">
                <a:solidFill>
                  <a:srgbClr val="FF0066"/>
                </a:solidFill>
                <a:latin typeface=".VnTime" pitchFamily="34" charset="0"/>
              </a:rPr>
              <a:t> HIV/ AIDS lµ một </a:t>
            </a:r>
          </a:p>
          <a:p>
            <a:pPr eaLnBrk="1" hangingPunct="1"/>
            <a:r>
              <a:rPr lang="en-US" sz="2000" b="0">
                <a:solidFill>
                  <a:srgbClr val="FF0066"/>
                </a:solidFill>
                <a:latin typeface="Times New Roman" pitchFamily="18" charset="0"/>
              </a:rPr>
              <a:t>phụ nữ</a:t>
            </a:r>
            <a:r>
              <a:rPr lang="en-US" sz="2000" b="0">
                <a:solidFill>
                  <a:srgbClr val="FF0066"/>
                </a:solidFill>
                <a:latin typeface=".VnTime" pitchFamily="34" charset="0"/>
              </a:rPr>
              <a:t> </a:t>
            </a:r>
            <a:r>
              <a:rPr lang="en-US" sz="2000" b="0">
                <a:solidFill>
                  <a:srgbClr val="FF0066"/>
                </a:solidFill>
                <a:latin typeface="Times New Roman" pitchFamily="18" charset="0"/>
              </a:rPr>
              <a:t>ở</a:t>
            </a:r>
            <a:r>
              <a:rPr lang="en-US" sz="2000" b="0">
                <a:solidFill>
                  <a:srgbClr val="FF0066"/>
                </a:solidFill>
                <a:latin typeface=".VnTime" pitchFamily="34" charset="0"/>
              </a:rPr>
              <a:t> thµnh </a:t>
            </a:r>
            <a:r>
              <a:rPr lang="en-US" sz="2000" b="0">
                <a:solidFill>
                  <a:srgbClr val="FF0066"/>
                </a:solidFill>
                <a:latin typeface="Times New Roman" pitchFamily="18" charset="0"/>
              </a:rPr>
              <a:t>phố Hồ </a:t>
            </a:r>
            <a:r>
              <a:rPr lang="en-US" sz="2000" b="0">
                <a:solidFill>
                  <a:srgbClr val="FF0066"/>
                </a:solidFill>
                <a:latin typeface=".VnTime" pitchFamily="34" charset="0"/>
              </a:rPr>
              <a:t>ChÝ</a:t>
            </a:r>
            <a:r>
              <a:rPr lang="en-US" sz="2000" b="0">
                <a:solidFill>
                  <a:srgbClr val="FF0066"/>
                </a:solidFill>
                <a:latin typeface="Times New Roman" pitchFamily="18" charset="0"/>
              </a:rPr>
              <a:t> Minh</a:t>
            </a:r>
            <a:r>
              <a:rPr lang="en-US" sz="2000" b="0">
                <a:solidFill>
                  <a:srgbClr val="FF0066"/>
                </a:solidFill>
                <a:latin typeface=".VnTime" pitchFamily="34" charset="0"/>
              </a:rPr>
              <a:t> vµo</a:t>
            </a:r>
          </a:p>
          <a:p>
            <a:pPr eaLnBrk="1" hangingPunct="1"/>
            <a:r>
              <a:rPr lang="en-US" sz="2000" b="0">
                <a:solidFill>
                  <a:srgbClr val="FF0066"/>
                </a:solidFill>
                <a:latin typeface="Times New Roman" pitchFamily="18" charset="0"/>
              </a:rPr>
              <a:t> năm</a:t>
            </a:r>
            <a:r>
              <a:rPr lang="en-US" sz="2000" b="0">
                <a:solidFill>
                  <a:srgbClr val="FF0066"/>
                </a:solidFill>
                <a:latin typeface=".VnTime" pitchFamily="34" charset="0"/>
              </a:rPr>
              <a:t> 1992.</a:t>
            </a:r>
          </a:p>
          <a:p>
            <a:pPr eaLnBrk="1" hangingPunct="1"/>
            <a:r>
              <a:rPr lang="en-US" sz="2000" b="0">
                <a:latin typeface=".VnTime" pitchFamily="34" charset="0"/>
              </a:rPr>
              <a:t>ViÖt Nam tÝnh ®Õn th¸ng 11/2008</a:t>
            </a:r>
          </a:p>
          <a:p>
            <a:pPr eaLnBrk="1" hangingPunct="1"/>
            <a:r>
              <a:rPr lang="en-US" sz="2000" b="0">
                <a:latin typeface=".VnTime" pitchFamily="34" charset="0"/>
              </a:rPr>
              <a:t>100% c¸c tØnh thµnh ®Òu cã ng­ưêi</a:t>
            </a:r>
          </a:p>
          <a:p>
            <a:pPr eaLnBrk="1" hangingPunct="1"/>
            <a:r>
              <a:rPr lang="en-US" sz="2000" b="0">
                <a:latin typeface=".VnTime" pitchFamily="34" charset="0"/>
              </a:rPr>
              <a:t>nhiÔm HIV/AIDS.</a:t>
            </a:r>
          </a:p>
          <a:p>
            <a:pPr eaLnBrk="1" hangingPunct="1"/>
            <a:r>
              <a:rPr lang="en-US" sz="2000" b="0">
                <a:latin typeface=".VnTime" pitchFamily="34" charset="0"/>
              </a:rPr>
              <a:t>176.589 ng­ưêi nhiÔm HIV trong ®ã h¬n </a:t>
            </a:r>
          </a:p>
          <a:p>
            <a:pPr eaLnBrk="1" hangingPunct="1"/>
            <a:r>
              <a:rPr lang="en-US" sz="2000" b="0">
                <a:latin typeface=".VnTime" pitchFamily="34" charset="0"/>
              </a:rPr>
              <a:t> 80% thuéc ®é tuæi tõ 20 – 39.</a:t>
            </a:r>
          </a:p>
          <a:p>
            <a:pPr eaLnBrk="1" hangingPunct="1"/>
            <a:r>
              <a:rPr lang="en-US" sz="2000" b="0">
                <a:latin typeface=".VnTime" pitchFamily="34" charset="0"/>
              </a:rPr>
              <a:t>- 29.000 ngư­êi nhiÔm AIDS.</a:t>
            </a:r>
          </a:p>
          <a:p>
            <a:pPr eaLnBrk="1" hangingPunct="1"/>
            <a:r>
              <a:rPr lang="en-US" sz="2000" b="0">
                <a:latin typeface=".VnTime" pitchFamily="34" charset="0"/>
              </a:rPr>
              <a:t>- 41.418 ng­ưêi tö vong v× AIDS.</a:t>
            </a:r>
          </a:p>
          <a:p>
            <a:pPr eaLnBrk="1" hangingPunct="1"/>
            <a:r>
              <a:rPr lang="en-US" sz="2000" b="0">
                <a:latin typeface=".VnTime" pitchFamily="34" charset="0"/>
              </a:rPr>
              <a:t>- Mçi ngµy VN cã 50 ngư­êi nhiÔm</a:t>
            </a:r>
          </a:p>
          <a:p>
            <a:pPr eaLnBrk="1" hangingPunct="1"/>
            <a:r>
              <a:rPr lang="en-US" sz="2000" b="0">
                <a:latin typeface=".VnTime" pitchFamily="34" charset="0"/>
              </a:rPr>
              <a:t> HIV míi.</a:t>
            </a:r>
          </a:p>
        </p:txBody>
      </p:sp>
      <p:sp>
        <p:nvSpPr>
          <p:cNvPr id="134149" name="Text Box 5"/>
          <p:cNvSpPr txBox="1">
            <a:spLocks noChangeArrowheads="1"/>
          </p:cNvSpPr>
          <p:nvPr/>
        </p:nvSpPr>
        <p:spPr bwMode="auto">
          <a:xfrm>
            <a:off x="190500" y="3771900"/>
            <a:ext cx="4095750" cy="2543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VnAvantH" pitchFamily="34" charset="0"/>
              </a:defRPr>
            </a:lvl1pPr>
            <a:lvl2pPr marL="742950" indent="-285750">
              <a:defRPr sz="2800" b="1">
                <a:solidFill>
                  <a:schemeClr val="tx1"/>
                </a:solidFill>
                <a:latin typeface=".VnAvantH" pitchFamily="34" charset="0"/>
              </a:defRPr>
            </a:lvl2pPr>
            <a:lvl3pPr marL="1143000" indent="-228600">
              <a:defRPr sz="2800" b="1">
                <a:solidFill>
                  <a:schemeClr val="tx1"/>
                </a:solidFill>
                <a:latin typeface=".VnAvantH" pitchFamily="34" charset="0"/>
              </a:defRPr>
            </a:lvl3pPr>
            <a:lvl4pPr marL="1600200" indent="-228600">
              <a:defRPr sz="2800" b="1">
                <a:solidFill>
                  <a:schemeClr val="tx1"/>
                </a:solidFill>
                <a:latin typeface=".VnAvantH" pitchFamily="34" charset="0"/>
              </a:defRPr>
            </a:lvl4pPr>
            <a:lvl5pPr marL="2057400" indent="-228600">
              <a:defRPr sz="2800" b="1">
                <a:solidFill>
                  <a:schemeClr val="tx1"/>
                </a:solidFill>
                <a:latin typeface=".VnAvantH" pitchFamily="34" charset="0"/>
              </a:defRPr>
            </a:lvl5pPr>
            <a:lvl6pPr marL="2514600" indent="-228600" eaLnBrk="0" fontAlgn="base" hangingPunct="0">
              <a:spcBef>
                <a:spcPct val="0"/>
              </a:spcBef>
              <a:spcAft>
                <a:spcPct val="0"/>
              </a:spcAft>
              <a:defRPr sz="2800" b="1">
                <a:solidFill>
                  <a:schemeClr val="tx1"/>
                </a:solidFill>
                <a:latin typeface=".VnAvantH" pitchFamily="34" charset="0"/>
              </a:defRPr>
            </a:lvl6pPr>
            <a:lvl7pPr marL="2971800" indent="-228600" eaLnBrk="0" fontAlgn="base" hangingPunct="0">
              <a:spcBef>
                <a:spcPct val="0"/>
              </a:spcBef>
              <a:spcAft>
                <a:spcPct val="0"/>
              </a:spcAft>
              <a:defRPr sz="2800" b="1">
                <a:solidFill>
                  <a:schemeClr val="tx1"/>
                </a:solidFill>
                <a:latin typeface=".VnAvantH" pitchFamily="34" charset="0"/>
              </a:defRPr>
            </a:lvl7pPr>
            <a:lvl8pPr marL="3429000" indent="-228600" eaLnBrk="0" fontAlgn="base" hangingPunct="0">
              <a:spcBef>
                <a:spcPct val="0"/>
              </a:spcBef>
              <a:spcAft>
                <a:spcPct val="0"/>
              </a:spcAft>
              <a:defRPr sz="2800" b="1">
                <a:solidFill>
                  <a:schemeClr val="tx1"/>
                </a:solidFill>
                <a:latin typeface=".VnAvantH" pitchFamily="34" charset="0"/>
              </a:defRPr>
            </a:lvl8pPr>
            <a:lvl9pPr marL="3886200" indent="-228600" eaLnBrk="0" fontAlgn="base" hangingPunct="0">
              <a:spcBef>
                <a:spcPct val="0"/>
              </a:spcBef>
              <a:spcAft>
                <a:spcPct val="0"/>
              </a:spcAft>
              <a:defRPr sz="2800" b="1">
                <a:solidFill>
                  <a:schemeClr val="tx1"/>
                </a:solidFill>
                <a:latin typeface=".VnAvantH" pitchFamily="34" charset="0"/>
              </a:defRPr>
            </a:lvl9pPr>
          </a:lstStyle>
          <a:p>
            <a:pPr eaLnBrk="1" hangingPunct="1"/>
            <a:r>
              <a:rPr lang="en-US" sz="2000" b="0">
                <a:solidFill>
                  <a:srgbClr val="0000FF"/>
                </a:solidFill>
                <a:latin typeface="Times New Roman" pitchFamily="18" charset="0"/>
              </a:rPr>
              <a:t>- Thành phố Hà Nội:Tính đến ngày 30/06/2013</a:t>
            </a:r>
          </a:p>
          <a:p>
            <a:pPr eaLnBrk="1" hangingPunct="1"/>
            <a:r>
              <a:rPr lang="en-US" sz="2000" b="0">
                <a:solidFill>
                  <a:srgbClr val="0000FF"/>
                </a:solidFill>
                <a:latin typeface=".VnTime" pitchFamily="34" charset="0"/>
              </a:rPr>
              <a:t>- </a:t>
            </a:r>
            <a:r>
              <a:rPr lang="en-US" sz="2000" b="0">
                <a:solidFill>
                  <a:srgbClr val="0000FF"/>
                </a:solidFill>
                <a:latin typeface="Times New Roman" pitchFamily="18" charset="0"/>
              </a:rPr>
              <a:t>100% quận, </a:t>
            </a:r>
            <a:r>
              <a:rPr lang="en-US" sz="2000" b="0">
                <a:solidFill>
                  <a:srgbClr val="0000FF"/>
                </a:solidFill>
                <a:latin typeface=".VnTime" pitchFamily="34" charset="0"/>
              </a:rPr>
              <a:t>huyÖn vµ </a:t>
            </a:r>
            <a:r>
              <a:rPr lang="en-US" sz="2000" b="0">
                <a:solidFill>
                  <a:srgbClr val="0000FF"/>
                </a:solidFill>
                <a:latin typeface="Times New Roman" pitchFamily="18" charset="0"/>
              </a:rPr>
              <a:t>thị xã</a:t>
            </a:r>
          </a:p>
          <a:p>
            <a:pPr eaLnBrk="1" hangingPunct="1"/>
            <a:r>
              <a:rPr lang="en-US" sz="2000" b="0">
                <a:solidFill>
                  <a:srgbClr val="0000FF"/>
                </a:solidFill>
                <a:latin typeface=".VnTime" pitchFamily="34" charset="0"/>
              </a:rPr>
              <a:t>®Òu cã ng­ưêi nhiÔm HIV/ AIDS.</a:t>
            </a:r>
          </a:p>
          <a:p>
            <a:pPr eaLnBrk="1" hangingPunct="1"/>
            <a:r>
              <a:rPr lang="en-US" sz="2000" b="0">
                <a:solidFill>
                  <a:srgbClr val="0000FF"/>
                </a:solidFill>
                <a:latin typeface="Times New Roman" pitchFamily="18" charset="0"/>
              </a:rPr>
              <a:t>- 24.300</a:t>
            </a:r>
            <a:r>
              <a:rPr lang="en-US" sz="2000" b="0">
                <a:solidFill>
                  <a:srgbClr val="0000FF"/>
                </a:solidFill>
                <a:latin typeface=".VnTime" pitchFamily="34" charset="0"/>
              </a:rPr>
              <a:t> ngư­êi nhiÔm HIV.</a:t>
            </a:r>
          </a:p>
          <a:p>
            <a:pPr eaLnBrk="1" hangingPunct="1"/>
            <a:r>
              <a:rPr lang="en-US" sz="2000" b="0">
                <a:solidFill>
                  <a:srgbClr val="0000FF"/>
                </a:solidFill>
                <a:latin typeface=".VnTime" pitchFamily="34" charset="0"/>
              </a:rPr>
              <a:t>- 5.272 ng­ưêi chuyÓn sang </a:t>
            </a:r>
          </a:p>
          <a:p>
            <a:pPr eaLnBrk="1" hangingPunct="1"/>
            <a:r>
              <a:rPr lang="en-US" sz="2000" b="0">
                <a:solidFill>
                  <a:srgbClr val="0000FF"/>
                </a:solidFill>
                <a:latin typeface=".VnTime" pitchFamily="34" charset="0"/>
              </a:rPr>
              <a:t>giai ®o¹n AIDS.</a:t>
            </a:r>
          </a:p>
          <a:p>
            <a:pPr eaLnBrk="1" hangingPunct="1"/>
            <a:r>
              <a:rPr lang="en-US" sz="2000" b="0">
                <a:solidFill>
                  <a:srgbClr val="0000FF"/>
                </a:solidFill>
                <a:latin typeface=".VnTime" pitchFamily="34" charset="0"/>
              </a:rPr>
              <a:t> 3.800 ngư­êi chÕt v× AIDS.</a:t>
            </a:r>
          </a:p>
        </p:txBody>
      </p:sp>
    </p:spTree>
  </p:cSld>
  <p:clrMapOvr>
    <a:masterClrMapping/>
  </p:clrMapOvr>
  <p:transition advClick="0">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linds(horizontal)">
                                      <p:cBhvr>
                                        <p:cTn id="7" dur="500"/>
                                        <p:tgtEl>
                                          <p:spTgt spid="134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4147">
                                            <p:txEl>
                                              <p:pRg st="1" end="1"/>
                                            </p:txEl>
                                          </p:spTgt>
                                        </p:tgtEl>
                                        <p:attrNameLst>
                                          <p:attrName>style.visibility</p:attrName>
                                        </p:attrNameLst>
                                      </p:cBhvr>
                                      <p:to>
                                        <p:strVal val="visible"/>
                                      </p:to>
                                    </p:set>
                                    <p:animEffect transition="in" filter="blinds(horizontal)">
                                      <p:cBhvr>
                                        <p:cTn id="10" dur="500"/>
                                        <p:tgtEl>
                                          <p:spTgt spid="1341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Effect transition="in" filter="blinds(horizontal)">
                                      <p:cBhvr>
                                        <p:cTn id="13" dur="500"/>
                                        <p:tgtEl>
                                          <p:spTgt spid="13414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4147">
                                            <p:txEl>
                                              <p:pRg st="3" end="3"/>
                                            </p:txEl>
                                          </p:spTgt>
                                        </p:tgtEl>
                                        <p:attrNameLst>
                                          <p:attrName>style.visibility</p:attrName>
                                        </p:attrNameLst>
                                      </p:cBhvr>
                                      <p:to>
                                        <p:strVal val="visible"/>
                                      </p:to>
                                    </p:set>
                                    <p:animEffect transition="in" filter="blinds(horizontal)">
                                      <p:cBhvr>
                                        <p:cTn id="16" dur="500"/>
                                        <p:tgtEl>
                                          <p:spTgt spid="13414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animEffect transition="in" filter="blinds(horizontal)">
                                      <p:cBhvr>
                                        <p:cTn id="19" dur="500"/>
                                        <p:tgtEl>
                                          <p:spTgt spid="13414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4147">
                                            <p:txEl>
                                              <p:pRg st="5" end="5"/>
                                            </p:txEl>
                                          </p:spTgt>
                                        </p:tgtEl>
                                        <p:attrNameLst>
                                          <p:attrName>style.visibility</p:attrName>
                                        </p:attrNameLst>
                                      </p:cBhvr>
                                      <p:to>
                                        <p:strVal val="visible"/>
                                      </p:to>
                                    </p:set>
                                    <p:animEffect transition="in" filter="blinds(horizontal)">
                                      <p:cBhvr>
                                        <p:cTn id="22" dur="500"/>
                                        <p:tgtEl>
                                          <p:spTgt spid="13414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34147">
                                            <p:txEl>
                                              <p:pRg st="6" end="6"/>
                                            </p:txEl>
                                          </p:spTgt>
                                        </p:tgtEl>
                                        <p:attrNameLst>
                                          <p:attrName>style.visibility</p:attrName>
                                        </p:attrNameLst>
                                      </p:cBhvr>
                                      <p:to>
                                        <p:strVal val="visible"/>
                                      </p:to>
                                    </p:set>
                                    <p:animEffect transition="in" filter="blinds(horizontal)">
                                      <p:cBhvr>
                                        <p:cTn id="25" dur="500"/>
                                        <p:tgtEl>
                                          <p:spTgt spid="13414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34147">
                                            <p:txEl>
                                              <p:pRg st="7" end="7"/>
                                            </p:txEl>
                                          </p:spTgt>
                                        </p:tgtEl>
                                        <p:attrNameLst>
                                          <p:attrName>style.visibility</p:attrName>
                                        </p:attrNameLst>
                                      </p:cBhvr>
                                      <p:to>
                                        <p:strVal val="visible"/>
                                      </p:to>
                                    </p:set>
                                    <p:animEffect transition="in" filter="blinds(horizontal)">
                                      <p:cBhvr>
                                        <p:cTn id="28" dur="500"/>
                                        <p:tgtEl>
                                          <p:spTgt spid="134147">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34147">
                                            <p:txEl>
                                              <p:pRg st="8" end="8"/>
                                            </p:txEl>
                                          </p:spTgt>
                                        </p:tgtEl>
                                        <p:attrNameLst>
                                          <p:attrName>style.visibility</p:attrName>
                                        </p:attrNameLst>
                                      </p:cBhvr>
                                      <p:to>
                                        <p:strVal val="visible"/>
                                      </p:to>
                                    </p:set>
                                    <p:animEffect transition="in" filter="blinds(horizontal)">
                                      <p:cBhvr>
                                        <p:cTn id="31" dur="500"/>
                                        <p:tgtEl>
                                          <p:spTgt spid="134147">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4147">
                                            <p:txEl>
                                              <p:pRg st="9" end="9"/>
                                            </p:txEl>
                                          </p:spTgt>
                                        </p:tgtEl>
                                        <p:attrNameLst>
                                          <p:attrName>style.visibility</p:attrName>
                                        </p:attrNameLst>
                                      </p:cBhvr>
                                      <p:to>
                                        <p:strVal val="visible"/>
                                      </p:to>
                                    </p:set>
                                    <p:animEffect transition="in" filter="blinds(horizontal)">
                                      <p:cBhvr>
                                        <p:cTn id="34" dur="500"/>
                                        <p:tgtEl>
                                          <p:spTgt spid="134147">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134148">
                                            <p:txEl>
                                              <p:pRg st="0" end="0"/>
                                            </p:txEl>
                                          </p:spTgt>
                                        </p:tgtEl>
                                        <p:attrNameLst>
                                          <p:attrName>style.visibility</p:attrName>
                                        </p:attrNameLst>
                                      </p:cBhvr>
                                      <p:to>
                                        <p:strVal val="visible"/>
                                      </p:to>
                                    </p:set>
                                    <p:animEffect transition="in" filter="diamond(in)">
                                      <p:cBhvr>
                                        <p:cTn id="39" dur="2000"/>
                                        <p:tgtEl>
                                          <p:spTgt spid="134148">
                                            <p:txEl>
                                              <p:pRg st="0" end="0"/>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134148">
                                            <p:txEl>
                                              <p:pRg st="1" end="1"/>
                                            </p:txEl>
                                          </p:spTgt>
                                        </p:tgtEl>
                                        <p:attrNameLst>
                                          <p:attrName>style.visibility</p:attrName>
                                        </p:attrNameLst>
                                      </p:cBhvr>
                                      <p:to>
                                        <p:strVal val="visible"/>
                                      </p:to>
                                    </p:set>
                                    <p:animEffect transition="in" filter="diamond(in)">
                                      <p:cBhvr>
                                        <p:cTn id="42" dur="2000"/>
                                        <p:tgtEl>
                                          <p:spTgt spid="134148">
                                            <p:txEl>
                                              <p:pRg st="1" end="1"/>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134148">
                                            <p:txEl>
                                              <p:pRg st="2" end="2"/>
                                            </p:txEl>
                                          </p:spTgt>
                                        </p:tgtEl>
                                        <p:attrNameLst>
                                          <p:attrName>style.visibility</p:attrName>
                                        </p:attrNameLst>
                                      </p:cBhvr>
                                      <p:to>
                                        <p:strVal val="visible"/>
                                      </p:to>
                                    </p:set>
                                    <p:animEffect transition="in" filter="diamond(in)">
                                      <p:cBhvr>
                                        <p:cTn id="45" dur="2000"/>
                                        <p:tgtEl>
                                          <p:spTgt spid="134148">
                                            <p:txEl>
                                              <p:pRg st="2" end="2"/>
                                            </p:txEl>
                                          </p:spTgt>
                                        </p:tgtEl>
                                      </p:cBhvr>
                                    </p:animEffect>
                                  </p:childTnLst>
                                </p:cTn>
                              </p:par>
                              <p:par>
                                <p:cTn id="46" presetID="8" presetClass="entr" presetSubtype="16" fill="hold" nodeType="withEffect">
                                  <p:stCondLst>
                                    <p:cond delay="0"/>
                                  </p:stCondLst>
                                  <p:childTnLst>
                                    <p:set>
                                      <p:cBhvr>
                                        <p:cTn id="47" dur="1" fill="hold">
                                          <p:stCondLst>
                                            <p:cond delay="0"/>
                                          </p:stCondLst>
                                        </p:cTn>
                                        <p:tgtEl>
                                          <p:spTgt spid="134148">
                                            <p:txEl>
                                              <p:pRg st="3" end="3"/>
                                            </p:txEl>
                                          </p:spTgt>
                                        </p:tgtEl>
                                        <p:attrNameLst>
                                          <p:attrName>style.visibility</p:attrName>
                                        </p:attrNameLst>
                                      </p:cBhvr>
                                      <p:to>
                                        <p:strVal val="visible"/>
                                      </p:to>
                                    </p:set>
                                    <p:animEffect transition="in" filter="diamond(in)">
                                      <p:cBhvr>
                                        <p:cTn id="48" dur="2000"/>
                                        <p:tgtEl>
                                          <p:spTgt spid="134148">
                                            <p:txEl>
                                              <p:pRg st="3" end="3"/>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134148">
                                            <p:txEl>
                                              <p:pRg st="4" end="4"/>
                                            </p:txEl>
                                          </p:spTgt>
                                        </p:tgtEl>
                                        <p:attrNameLst>
                                          <p:attrName>style.visibility</p:attrName>
                                        </p:attrNameLst>
                                      </p:cBhvr>
                                      <p:to>
                                        <p:strVal val="visible"/>
                                      </p:to>
                                    </p:set>
                                    <p:animEffect transition="in" filter="diamond(in)">
                                      <p:cBhvr>
                                        <p:cTn id="51" dur="2000"/>
                                        <p:tgtEl>
                                          <p:spTgt spid="134148">
                                            <p:txEl>
                                              <p:pRg st="4" end="4"/>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134148">
                                            <p:txEl>
                                              <p:pRg st="5" end="5"/>
                                            </p:txEl>
                                          </p:spTgt>
                                        </p:tgtEl>
                                        <p:attrNameLst>
                                          <p:attrName>style.visibility</p:attrName>
                                        </p:attrNameLst>
                                      </p:cBhvr>
                                      <p:to>
                                        <p:strVal val="visible"/>
                                      </p:to>
                                    </p:set>
                                    <p:animEffect transition="in" filter="diamond(in)">
                                      <p:cBhvr>
                                        <p:cTn id="54" dur="2000"/>
                                        <p:tgtEl>
                                          <p:spTgt spid="134148">
                                            <p:txEl>
                                              <p:pRg st="5" end="5"/>
                                            </p:txEl>
                                          </p:spTgt>
                                        </p:tgtEl>
                                      </p:cBhvr>
                                    </p:animEffect>
                                  </p:childTnLst>
                                </p:cTn>
                              </p:par>
                              <p:par>
                                <p:cTn id="55" presetID="8" presetClass="entr" presetSubtype="16" fill="hold" nodeType="withEffect">
                                  <p:stCondLst>
                                    <p:cond delay="0"/>
                                  </p:stCondLst>
                                  <p:childTnLst>
                                    <p:set>
                                      <p:cBhvr>
                                        <p:cTn id="56" dur="1" fill="hold">
                                          <p:stCondLst>
                                            <p:cond delay="0"/>
                                          </p:stCondLst>
                                        </p:cTn>
                                        <p:tgtEl>
                                          <p:spTgt spid="134148">
                                            <p:txEl>
                                              <p:pRg st="6" end="6"/>
                                            </p:txEl>
                                          </p:spTgt>
                                        </p:tgtEl>
                                        <p:attrNameLst>
                                          <p:attrName>style.visibility</p:attrName>
                                        </p:attrNameLst>
                                      </p:cBhvr>
                                      <p:to>
                                        <p:strVal val="visible"/>
                                      </p:to>
                                    </p:set>
                                    <p:animEffect transition="in" filter="diamond(in)">
                                      <p:cBhvr>
                                        <p:cTn id="57" dur="2000"/>
                                        <p:tgtEl>
                                          <p:spTgt spid="134148">
                                            <p:txEl>
                                              <p:pRg st="6" end="6"/>
                                            </p:txEl>
                                          </p:spTgt>
                                        </p:tgtEl>
                                      </p:cBhvr>
                                    </p:animEffect>
                                  </p:childTnLst>
                                </p:cTn>
                              </p:par>
                              <p:par>
                                <p:cTn id="58" presetID="8" presetClass="entr" presetSubtype="16" fill="hold" nodeType="withEffect">
                                  <p:stCondLst>
                                    <p:cond delay="0"/>
                                  </p:stCondLst>
                                  <p:childTnLst>
                                    <p:set>
                                      <p:cBhvr>
                                        <p:cTn id="59" dur="1" fill="hold">
                                          <p:stCondLst>
                                            <p:cond delay="0"/>
                                          </p:stCondLst>
                                        </p:cTn>
                                        <p:tgtEl>
                                          <p:spTgt spid="134148">
                                            <p:txEl>
                                              <p:pRg st="7" end="7"/>
                                            </p:txEl>
                                          </p:spTgt>
                                        </p:tgtEl>
                                        <p:attrNameLst>
                                          <p:attrName>style.visibility</p:attrName>
                                        </p:attrNameLst>
                                      </p:cBhvr>
                                      <p:to>
                                        <p:strVal val="visible"/>
                                      </p:to>
                                    </p:set>
                                    <p:animEffect transition="in" filter="diamond(in)">
                                      <p:cBhvr>
                                        <p:cTn id="60" dur="2000"/>
                                        <p:tgtEl>
                                          <p:spTgt spid="134148">
                                            <p:txEl>
                                              <p:pRg st="7" end="7"/>
                                            </p:txEl>
                                          </p:spTgt>
                                        </p:tgtEl>
                                      </p:cBhvr>
                                    </p:animEffect>
                                  </p:childTnLst>
                                </p:cTn>
                              </p:par>
                              <p:par>
                                <p:cTn id="61" presetID="8" presetClass="entr" presetSubtype="16" fill="hold" nodeType="withEffect">
                                  <p:stCondLst>
                                    <p:cond delay="0"/>
                                  </p:stCondLst>
                                  <p:childTnLst>
                                    <p:set>
                                      <p:cBhvr>
                                        <p:cTn id="62" dur="1" fill="hold">
                                          <p:stCondLst>
                                            <p:cond delay="0"/>
                                          </p:stCondLst>
                                        </p:cTn>
                                        <p:tgtEl>
                                          <p:spTgt spid="134148">
                                            <p:txEl>
                                              <p:pRg st="8" end="8"/>
                                            </p:txEl>
                                          </p:spTgt>
                                        </p:tgtEl>
                                        <p:attrNameLst>
                                          <p:attrName>style.visibility</p:attrName>
                                        </p:attrNameLst>
                                      </p:cBhvr>
                                      <p:to>
                                        <p:strVal val="visible"/>
                                      </p:to>
                                    </p:set>
                                    <p:animEffect transition="in" filter="diamond(in)">
                                      <p:cBhvr>
                                        <p:cTn id="63" dur="2000"/>
                                        <p:tgtEl>
                                          <p:spTgt spid="134148">
                                            <p:txEl>
                                              <p:pRg st="8" end="8"/>
                                            </p:txEl>
                                          </p:spTgt>
                                        </p:tgtEl>
                                      </p:cBhvr>
                                    </p:animEffect>
                                  </p:childTnLst>
                                </p:cTn>
                              </p:par>
                              <p:par>
                                <p:cTn id="64" presetID="8" presetClass="entr" presetSubtype="16" fill="hold" nodeType="withEffect">
                                  <p:stCondLst>
                                    <p:cond delay="0"/>
                                  </p:stCondLst>
                                  <p:childTnLst>
                                    <p:set>
                                      <p:cBhvr>
                                        <p:cTn id="65" dur="1" fill="hold">
                                          <p:stCondLst>
                                            <p:cond delay="0"/>
                                          </p:stCondLst>
                                        </p:cTn>
                                        <p:tgtEl>
                                          <p:spTgt spid="134148">
                                            <p:txEl>
                                              <p:pRg st="9" end="9"/>
                                            </p:txEl>
                                          </p:spTgt>
                                        </p:tgtEl>
                                        <p:attrNameLst>
                                          <p:attrName>style.visibility</p:attrName>
                                        </p:attrNameLst>
                                      </p:cBhvr>
                                      <p:to>
                                        <p:strVal val="visible"/>
                                      </p:to>
                                    </p:set>
                                    <p:animEffect transition="in" filter="diamond(in)">
                                      <p:cBhvr>
                                        <p:cTn id="66" dur="2000"/>
                                        <p:tgtEl>
                                          <p:spTgt spid="134148">
                                            <p:txEl>
                                              <p:pRg st="9" end="9"/>
                                            </p:txEl>
                                          </p:spTgt>
                                        </p:tgtEl>
                                      </p:cBhvr>
                                    </p:animEffect>
                                  </p:childTnLst>
                                </p:cTn>
                              </p:par>
                              <p:par>
                                <p:cTn id="67" presetID="8" presetClass="entr" presetSubtype="16" fill="hold" nodeType="withEffect">
                                  <p:stCondLst>
                                    <p:cond delay="0"/>
                                  </p:stCondLst>
                                  <p:childTnLst>
                                    <p:set>
                                      <p:cBhvr>
                                        <p:cTn id="68" dur="1" fill="hold">
                                          <p:stCondLst>
                                            <p:cond delay="0"/>
                                          </p:stCondLst>
                                        </p:cTn>
                                        <p:tgtEl>
                                          <p:spTgt spid="134148">
                                            <p:txEl>
                                              <p:pRg st="10" end="10"/>
                                            </p:txEl>
                                          </p:spTgt>
                                        </p:tgtEl>
                                        <p:attrNameLst>
                                          <p:attrName>style.visibility</p:attrName>
                                        </p:attrNameLst>
                                      </p:cBhvr>
                                      <p:to>
                                        <p:strVal val="visible"/>
                                      </p:to>
                                    </p:set>
                                    <p:animEffect transition="in" filter="diamond(in)">
                                      <p:cBhvr>
                                        <p:cTn id="69" dur="2000"/>
                                        <p:tgtEl>
                                          <p:spTgt spid="134148">
                                            <p:txEl>
                                              <p:pRg st="10" end="10"/>
                                            </p:txEl>
                                          </p:spTgt>
                                        </p:tgtEl>
                                      </p:cBhvr>
                                    </p:animEffect>
                                  </p:childTnLst>
                                </p:cTn>
                              </p:par>
                              <p:par>
                                <p:cTn id="70" presetID="8" presetClass="entr" presetSubtype="16" fill="hold" nodeType="withEffect">
                                  <p:stCondLst>
                                    <p:cond delay="0"/>
                                  </p:stCondLst>
                                  <p:childTnLst>
                                    <p:set>
                                      <p:cBhvr>
                                        <p:cTn id="71" dur="1" fill="hold">
                                          <p:stCondLst>
                                            <p:cond delay="0"/>
                                          </p:stCondLst>
                                        </p:cTn>
                                        <p:tgtEl>
                                          <p:spTgt spid="134148">
                                            <p:txEl>
                                              <p:pRg st="11" end="11"/>
                                            </p:txEl>
                                          </p:spTgt>
                                        </p:tgtEl>
                                        <p:attrNameLst>
                                          <p:attrName>style.visibility</p:attrName>
                                        </p:attrNameLst>
                                      </p:cBhvr>
                                      <p:to>
                                        <p:strVal val="visible"/>
                                      </p:to>
                                    </p:set>
                                    <p:animEffect transition="in" filter="diamond(in)">
                                      <p:cBhvr>
                                        <p:cTn id="72" dur="2000"/>
                                        <p:tgtEl>
                                          <p:spTgt spid="134148">
                                            <p:txEl>
                                              <p:pRg st="11" end="11"/>
                                            </p:txEl>
                                          </p:spTgt>
                                        </p:tgtEl>
                                      </p:cBhvr>
                                    </p:animEffect>
                                  </p:childTnLst>
                                </p:cTn>
                              </p:par>
                              <p:par>
                                <p:cTn id="73" presetID="8" presetClass="entr" presetSubtype="16" fill="hold" nodeType="withEffect">
                                  <p:stCondLst>
                                    <p:cond delay="0"/>
                                  </p:stCondLst>
                                  <p:childTnLst>
                                    <p:set>
                                      <p:cBhvr>
                                        <p:cTn id="74" dur="1" fill="hold">
                                          <p:stCondLst>
                                            <p:cond delay="0"/>
                                          </p:stCondLst>
                                        </p:cTn>
                                        <p:tgtEl>
                                          <p:spTgt spid="134148">
                                            <p:txEl>
                                              <p:pRg st="12" end="12"/>
                                            </p:txEl>
                                          </p:spTgt>
                                        </p:tgtEl>
                                        <p:attrNameLst>
                                          <p:attrName>style.visibility</p:attrName>
                                        </p:attrNameLst>
                                      </p:cBhvr>
                                      <p:to>
                                        <p:strVal val="visible"/>
                                      </p:to>
                                    </p:set>
                                    <p:animEffect transition="in" filter="diamond(in)">
                                      <p:cBhvr>
                                        <p:cTn id="75" dur="2000"/>
                                        <p:tgtEl>
                                          <p:spTgt spid="134148">
                                            <p:txEl>
                                              <p:pRg st="12" end="12"/>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134149">
                                            <p:txEl>
                                              <p:pRg st="0" end="0"/>
                                            </p:txEl>
                                          </p:spTgt>
                                        </p:tgtEl>
                                        <p:attrNameLst>
                                          <p:attrName>style.visibility</p:attrName>
                                        </p:attrNameLst>
                                      </p:cBhvr>
                                      <p:to>
                                        <p:strVal val="visible"/>
                                      </p:to>
                                    </p:set>
                                    <p:animEffect transition="in" filter="box(in)">
                                      <p:cBhvr>
                                        <p:cTn id="80" dur="500"/>
                                        <p:tgtEl>
                                          <p:spTgt spid="134149">
                                            <p:txEl>
                                              <p:pRg st="0" end="0"/>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134149">
                                            <p:txEl>
                                              <p:pRg st="1" end="1"/>
                                            </p:txEl>
                                          </p:spTgt>
                                        </p:tgtEl>
                                        <p:attrNameLst>
                                          <p:attrName>style.visibility</p:attrName>
                                        </p:attrNameLst>
                                      </p:cBhvr>
                                      <p:to>
                                        <p:strVal val="visible"/>
                                      </p:to>
                                    </p:set>
                                    <p:animEffect transition="in" filter="box(in)">
                                      <p:cBhvr>
                                        <p:cTn id="83" dur="500"/>
                                        <p:tgtEl>
                                          <p:spTgt spid="134149">
                                            <p:txEl>
                                              <p:pRg st="1" end="1"/>
                                            </p:txEl>
                                          </p:spTgt>
                                        </p:tgtEl>
                                      </p:cBhvr>
                                    </p:animEffect>
                                  </p:childTnLst>
                                </p:cTn>
                              </p:par>
                              <p:par>
                                <p:cTn id="84" presetID="4" presetClass="entr" presetSubtype="16" fill="hold" nodeType="withEffect">
                                  <p:stCondLst>
                                    <p:cond delay="0"/>
                                  </p:stCondLst>
                                  <p:childTnLst>
                                    <p:set>
                                      <p:cBhvr>
                                        <p:cTn id="85" dur="1" fill="hold">
                                          <p:stCondLst>
                                            <p:cond delay="0"/>
                                          </p:stCondLst>
                                        </p:cTn>
                                        <p:tgtEl>
                                          <p:spTgt spid="134149">
                                            <p:txEl>
                                              <p:pRg st="2" end="2"/>
                                            </p:txEl>
                                          </p:spTgt>
                                        </p:tgtEl>
                                        <p:attrNameLst>
                                          <p:attrName>style.visibility</p:attrName>
                                        </p:attrNameLst>
                                      </p:cBhvr>
                                      <p:to>
                                        <p:strVal val="visible"/>
                                      </p:to>
                                    </p:set>
                                    <p:animEffect transition="in" filter="box(in)">
                                      <p:cBhvr>
                                        <p:cTn id="86" dur="500"/>
                                        <p:tgtEl>
                                          <p:spTgt spid="134149">
                                            <p:txEl>
                                              <p:pRg st="2" end="2"/>
                                            </p:txEl>
                                          </p:spTgt>
                                        </p:tgtEl>
                                      </p:cBhvr>
                                    </p:animEffect>
                                  </p:childTnLst>
                                </p:cTn>
                              </p:par>
                              <p:par>
                                <p:cTn id="87" presetID="4" presetClass="entr" presetSubtype="16" fill="hold" nodeType="withEffect">
                                  <p:stCondLst>
                                    <p:cond delay="0"/>
                                  </p:stCondLst>
                                  <p:childTnLst>
                                    <p:set>
                                      <p:cBhvr>
                                        <p:cTn id="88" dur="1" fill="hold">
                                          <p:stCondLst>
                                            <p:cond delay="0"/>
                                          </p:stCondLst>
                                        </p:cTn>
                                        <p:tgtEl>
                                          <p:spTgt spid="134149">
                                            <p:txEl>
                                              <p:pRg st="3" end="3"/>
                                            </p:txEl>
                                          </p:spTgt>
                                        </p:tgtEl>
                                        <p:attrNameLst>
                                          <p:attrName>style.visibility</p:attrName>
                                        </p:attrNameLst>
                                      </p:cBhvr>
                                      <p:to>
                                        <p:strVal val="visible"/>
                                      </p:to>
                                    </p:set>
                                    <p:animEffect transition="in" filter="box(in)">
                                      <p:cBhvr>
                                        <p:cTn id="89" dur="500"/>
                                        <p:tgtEl>
                                          <p:spTgt spid="134149">
                                            <p:txEl>
                                              <p:pRg st="3" end="3"/>
                                            </p:txEl>
                                          </p:spTgt>
                                        </p:tgtEl>
                                      </p:cBhvr>
                                    </p:animEffect>
                                  </p:childTnLst>
                                </p:cTn>
                              </p:par>
                              <p:par>
                                <p:cTn id="90" presetID="4" presetClass="entr" presetSubtype="16" fill="hold" nodeType="withEffect">
                                  <p:stCondLst>
                                    <p:cond delay="0"/>
                                  </p:stCondLst>
                                  <p:childTnLst>
                                    <p:set>
                                      <p:cBhvr>
                                        <p:cTn id="91" dur="1" fill="hold">
                                          <p:stCondLst>
                                            <p:cond delay="0"/>
                                          </p:stCondLst>
                                        </p:cTn>
                                        <p:tgtEl>
                                          <p:spTgt spid="134149">
                                            <p:txEl>
                                              <p:pRg st="4" end="4"/>
                                            </p:txEl>
                                          </p:spTgt>
                                        </p:tgtEl>
                                        <p:attrNameLst>
                                          <p:attrName>style.visibility</p:attrName>
                                        </p:attrNameLst>
                                      </p:cBhvr>
                                      <p:to>
                                        <p:strVal val="visible"/>
                                      </p:to>
                                    </p:set>
                                    <p:animEffect transition="in" filter="box(in)">
                                      <p:cBhvr>
                                        <p:cTn id="92" dur="500"/>
                                        <p:tgtEl>
                                          <p:spTgt spid="134149">
                                            <p:txEl>
                                              <p:pRg st="4" end="4"/>
                                            </p:txEl>
                                          </p:spTgt>
                                        </p:tgtEl>
                                      </p:cBhvr>
                                    </p:animEffect>
                                  </p:childTnLst>
                                </p:cTn>
                              </p:par>
                              <p:par>
                                <p:cTn id="93" presetID="4" presetClass="entr" presetSubtype="16" fill="hold" nodeType="withEffect">
                                  <p:stCondLst>
                                    <p:cond delay="0"/>
                                  </p:stCondLst>
                                  <p:childTnLst>
                                    <p:set>
                                      <p:cBhvr>
                                        <p:cTn id="94" dur="1" fill="hold">
                                          <p:stCondLst>
                                            <p:cond delay="0"/>
                                          </p:stCondLst>
                                        </p:cTn>
                                        <p:tgtEl>
                                          <p:spTgt spid="134149">
                                            <p:txEl>
                                              <p:pRg st="5" end="5"/>
                                            </p:txEl>
                                          </p:spTgt>
                                        </p:tgtEl>
                                        <p:attrNameLst>
                                          <p:attrName>style.visibility</p:attrName>
                                        </p:attrNameLst>
                                      </p:cBhvr>
                                      <p:to>
                                        <p:strVal val="visible"/>
                                      </p:to>
                                    </p:set>
                                    <p:animEffect transition="in" filter="box(in)">
                                      <p:cBhvr>
                                        <p:cTn id="95" dur="500"/>
                                        <p:tgtEl>
                                          <p:spTgt spid="134149">
                                            <p:txEl>
                                              <p:pRg st="5" end="5"/>
                                            </p:txEl>
                                          </p:spTgt>
                                        </p:tgtEl>
                                      </p:cBhvr>
                                    </p:animEffect>
                                  </p:childTnLst>
                                </p:cTn>
                              </p:par>
                              <p:par>
                                <p:cTn id="96" presetID="4" presetClass="entr" presetSubtype="16" fill="hold" nodeType="withEffect">
                                  <p:stCondLst>
                                    <p:cond delay="0"/>
                                  </p:stCondLst>
                                  <p:childTnLst>
                                    <p:set>
                                      <p:cBhvr>
                                        <p:cTn id="97" dur="1" fill="hold">
                                          <p:stCondLst>
                                            <p:cond delay="0"/>
                                          </p:stCondLst>
                                        </p:cTn>
                                        <p:tgtEl>
                                          <p:spTgt spid="134149">
                                            <p:txEl>
                                              <p:pRg st="6" end="6"/>
                                            </p:txEl>
                                          </p:spTgt>
                                        </p:tgtEl>
                                        <p:attrNameLst>
                                          <p:attrName>style.visibility</p:attrName>
                                        </p:attrNameLst>
                                      </p:cBhvr>
                                      <p:to>
                                        <p:strVal val="visible"/>
                                      </p:to>
                                    </p:set>
                                    <p:animEffect transition="in" filter="box(in)">
                                      <p:cBhvr>
                                        <p:cTn id="98" dur="500"/>
                                        <p:tgtEl>
                                          <p:spTgt spid="1341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nh khuya">
  <a:themeElements>
    <a:clrScheme name="Canh khuy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nh khuy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VnAvantH" panose="020B7200000000000000"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chemeClr val="tx1"/>
            </a:solidFill>
            <a:effectLst/>
            <a:latin typeface=".VnAvantH" panose="020B7200000000000000" pitchFamily="34" charset="0"/>
          </a:defRPr>
        </a:defPPr>
      </a:lstStyle>
    </a:lnDef>
  </a:objectDefaults>
  <a:extraClrSchemeLst>
    <a:extraClrScheme>
      <a:clrScheme name="Canh khuy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nh khuy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nh khuy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nh khuy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nh khuy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nh khuy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nh khuy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nh khuy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nh khuy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nh khuy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nh khuy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nh khuy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 so phan tram</Template>
  <TotalTime>1699</TotalTime>
  <Words>1726</Words>
  <Application>Microsoft Office PowerPoint</Application>
  <PresentationFormat>On-screen Show (4:3)</PresentationFormat>
  <Paragraphs>161</Paragraphs>
  <Slides>28</Slides>
  <Notes>3</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.VnArial</vt:lpstr>
      <vt:lpstr>.VnAvantH</vt:lpstr>
      <vt:lpstr>.VnRevueH</vt:lpstr>
      <vt:lpstr>.VnTime</vt:lpstr>
      <vt:lpstr>.VnTimeH</vt:lpstr>
      <vt:lpstr>Arial</vt:lpstr>
      <vt:lpstr>Tahoma</vt:lpstr>
      <vt:lpstr>Times New Roman</vt:lpstr>
      <vt:lpstr>VNI-Helve</vt:lpstr>
      <vt:lpstr>Wingdings</vt:lpstr>
      <vt:lpstr>Canh khuya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Quan hệ tình dục không an toàn với một  một người cùng giới (hoặc khác giới) thì có  nguy cơ bị lây nhiễm HIV không ?</vt:lpstr>
      <vt:lpstr>Câu 2:   Truyền máu – nhưng máu  chưa được xét nghiệm  HIV thì có nguy cơ lây nhiễm HIV không?</vt:lpstr>
      <vt:lpstr>Câu 3:  Các hành động biểu lộ tình cảm hàng ngày như: bắt tay, ngồi gần, ôm, hôn nhẹ, uống chung ly nước... Có nguy cơ lây nhiễm HIV không?</vt:lpstr>
      <vt:lpstr>Câu 4: HIV có truyền từ người này sang người khác do bị muỗi đốt không? </vt:lpstr>
      <vt:lpstr>Câu 5: Sử dụng chung dao cạo râu, kim châm cứu, kim xăm mình, dụng cụ cắt móng tay, bơm kim tiêm, bấm lỗ tai,... có nguy cơ lây nhiễm HIV không?</vt:lpstr>
      <vt:lpstr>Câu 6:  Người mẹ khi mang thai đã nhiễm HIV có lây cho con không?</vt:lpstr>
      <vt:lpstr>PowerPoint Presentation</vt:lpstr>
      <vt:lpstr>PowerPoint Presentation</vt:lpstr>
      <vt:lpstr>PowerPoint Presentation</vt:lpstr>
      <vt:lpstr>PowerPoint Presentation</vt:lpstr>
      <vt:lpstr>PowerPoint Presentation</vt:lpstr>
    </vt:vector>
  </TitlesOfParts>
  <Company>118 quang trung nam dinh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duc toan</dc:creator>
  <cp:lastModifiedBy>thuy an tran</cp:lastModifiedBy>
  <cp:revision>157</cp:revision>
  <dcterms:created xsi:type="dcterms:W3CDTF">2009-12-08T04:52:03Z</dcterms:created>
  <dcterms:modified xsi:type="dcterms:W3CDTF">2019-04-01T01:02:22Z</dcterms:modified>
</cp:coreProperties>
</file>